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2"/>
  </p:handoutMasterIdLst>
  <p:sldIdLst>
    <p:sldId id="256" r:id="rId2"/>
    <p:sldId id="274" r:id="rId3"/>
    <p:sldId id="281" r:id="rId4"/>
    <p:sldId id="273" r:id="rId5"/>
    <p:sldId id="269" r:id="rId6"/>
    <p:sldId id="257" r:id="rId7"/>
    <p:sldId id="259" r:id="rId8"/>
    <p:sldId id="287" r:id="rId9"/>
    <p:sldId id="261" r:id="rId10"/>
    <p:sldId id="258" r:id="rId11"/>
    <p:sldId id="284" r:id="rId12"/>
    <p:sldId id="275" r:id="rId13"/>
    <p:sldId id="288" r:id="rId14"/>
    <p:sldId id="271" r:id="rId15"/>
    <p:sldId id="285" r:id="rId16"/>
    <p:sldId id="286" r:id="rId17"/>
    <p:sldId id="276" r:id="rId18"/>
    <p:sldId id="277" r:id="rId19"/>
    <p:sldId id="278" r:id="rId20"/>
    <p:sldId id="26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2D2D43"/>
    <a:srgbClr val="39D839"/>
    <a:srgbClr val="009BD2"/>
    <a:srgbClr val="2AA62A"/>
    <a:srgbClr val="4D4D73"/>
    <a:srgbClr val="E4E4E4"/>
    <a:srgbClr val="E0E0E0"/>
    <a:srgbClr val="FF9933"/>
    <a:srgbClr val="A41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41" autoAdjust="0"/>
    <p:restoredTop sz="94660" autoAdjust="0"/>
  </p:normalViewPr>
  <p:slideViewPr>
    <p:cSldViewPr snapToGrid="0">
      <p:cViewPr>
        <p:scale>
          <a:sx n="66" d="100"/>
          <a:sy n="66" d="100"/>
        </p:scale>
        <p:origin x="882" y="28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-2478"/>
    </p:cViewPr>
  </p:sorterViewPr>
  <p:notesViewPr>
    <p:cSldViewPr snapToGrid="0">
      <p:cViewPr varScale="1">
        <p:scale>
          <a:sx n="58" d="100"/>
          <a:sy n="58" d="100"/>
        </p:scale>
        <p:origin x="281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711D91-864C-472D-8A1B-4E0D49A276FB}" type="datetimeFigureOut">
              <a:rPr lang="en-US" smtClean="0"/>
              <a:t>3/15/2018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4F92D5-1D86-40C5-A0DE-15E758BAA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0159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E51DD-850B-4774-B748-30B29B35C01C}" type="datetimeFigureOut">
              <a:rPr lang="en-US" smtClean="0"/>
              <a:t>3/15/2018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54681-7306-4C6E-9A0E-CABEF8618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193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E51DD-850B-4774-B748-30B29B35C01C}" type="datetimeFigureOut">
              <a:rPr lang="en-US" smtClean="0"/>
              <a:t>3/15/2018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54681-7306-4C6E-9A0E-CABEF8618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063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E51DD-850B-4774-B748-30B29B35C01C}" type="datetimeFigureOut">
              <a:rPr lang="en-US" smtClean="0"/>
              <a:t>3/15/2018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54681-7306-4C6E-9A0E-CABEF8618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823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E51DD-850B-4774-B748-30B29B35C01C}" type="datetimeFigureOut">
              <a:rPr lang="en-US" smtClean="0"/>
              <a:t>3/15/2018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54681-7306-4C6E-9A0E-CABEF8618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089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E51DD-850B-4774-B748-30B29B35C01C}" type="datetimeFigureOut">
              <a:rPr lang="en-US" smtClean="0"/>
              <a:t>3/15/2018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54681-7306-4C6E-9A0E-CABEF8618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862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E51DD-850B-4774-B748-30B29B35C01C}" type="datetimeFigureOut">
              <a:rPr lang="en-US" smtClean="0"/>
              <a:t>3/15/2018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54681-7306-4C6E-9A0E-CABEF8618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103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E51DD-850B-4774-B748-30B29B35C01C}" type="datetimeFigureOut">
              <a:rPr lang="en-US" smtClean="0"/>
              <a:t>3/15/2018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54681-7306-4C6E-9A0E-CABEF8618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188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E51DD-850B-4774-B748-30B29B35C01C}" type="datetimeFigureOut">
              <a:rPr lang="en-US" smtClean="0"/>
              <a:t>3/15/2018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54681-7306-4C6E-9A0E-CABEF8618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561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E51DD-850B-4774-B748-30B29B35C01C}" type="datetimeFigureOut">
              <a:rPr lang="en-US" smtClean="0"/>
              <a:t>3/15/2018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54681-7306-4C6E-9A0E-CABEF8618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046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E51DD-850B-4774-B748-30B29B35C01C}" type="datetimeFigureOut">
              <a:rPr lang="en-US" smtClean="0"/>
              <a:t>3/15/2018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54681-7306-4C6E-9A0E-CABEF8618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534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E51DD-850B-4774-B748-30B29B35C01C}" type="datetimeFigureOut">
              <a:rPr lang="en-US" smtClean="0"/>
              <a:t>3/15/2018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54681-7306-4C6E-9A0E-CABEF8618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297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7E51DD-850B-4774-B748-30B29B35C01C}" type="datetimeFigureOut">
              <a:rPr lang="en-US" smtClean="0"/>
              <a:t>3/15/2018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854681-7306-4C6E-9A0E-CABEF8618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971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26" b="15682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1"/>
            <a:ext cx="12192000" cy="6867833"/>
          </a:xfrm>
          <a:prstGeom prst="rect">
            <a:avLst/>
          </a:prstGeom>
          <a:solidFill>
            <a:srgbClr val="2D4251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3582819" y="2759793"/>
            <a:ext cx="1711940" cy="1699164"/>
            <a:chOff x="956479" y="1939386"/>
            <a:chExt cx="1711940" cy="1699164"/>
          </a:xfrm>
        </p:grpSpPr>
        <p:grpSp>
          <p:nvGrpSpPr>
            <p:cNvPr id="16" name="Group 15"/>
            <p:cNvGrpSpPr/>
            <p:nvPr/>
          </p:nvGrpSpPr>
          <p:grpSpPr>
            <a:xfrm>
              <a:off x="956479" y="1939386"/>
              <a:ext cx="1711940" cy="1699164"/>
              <a:chOff x="652452" y="1752600"/>
              <a:chExt cx="2743200" cy="2743200"/>
            </a:xfrm>
          </p:grpSpPr>
          <p:sp>
            <p:nvSpPr>
              <p:cNvPr id="18" name="Oval 17"/>
              <p:cNvSpPr/>
              <p:nvPr/>
            </p:nvSpPr>
            <p:spPr>
              <a:xfrm>
                <a:off x="652452" y="1752600"/>
                <a:ext cx="2743200" cy="2743200"/>
              </a:xfrm>
              <a:prstGeom prst="ellipse">
                <a:avLst/>
              </a:prstGeom>
              <a:solidFill>
                <a:srgbClr val="009BD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Pie 3"/>
              <p:cNvSpPr/>
              <p:nvPr/>
            </p:nvSpPr>
            <p:spPr>
              <a:xfrm>
                <a:off x="1757264" y="2398938"/>
                <a:ext cx="1638388" cy="1850785"/>
              </a:xfrm>
              <a:custGeom>
                <a:avLst/>
                <a:gdLst>
                  <a:gd name="connsiteX0" fmla="*/ 2692275 w 2743200"/>
                  <a:gd name="connsiteY0" fmla="*/ 1001324 h 2743200"/>
                  <a:gd name="connsiteX1" fmla="*/ 2155489 w 2743200"/>
                  <a:gd name="connsiteY1" fmla="*/ 2497124 h 2743200"/>
                  <a:gd name="connsiteX2" fmla="*/ 1371600 w 2743200"/>
                  <a:gd name="connsiteY2" fmla="*/ 1371600 h 2743200"/>
                  <a:gd name="connsiteX3" fmla="*/ 2692275 w 2743200"/>
                  <a:gd name="connsiteY3" fmla="*/ 1001324 h 2743200"/>
                  <a:gd name="connsiteX0" fmla="*/ 1320675 w 1371688"/>
                  <a:gd name="connsiteY0" fmla="*/ 0 h 1495800"/>
                  <a:gd name="connsiteX1" fmla="*/ 783889 w 1371688"/>
                  <a:gd name="connsiteY1" fmla="*/ 1495800 h 1495800"/>
                  <a:gd name="connsiteX2" fmla="*/ 0 w 1371688"/>
                  <a:gd name="connsiteY2" fmla="*/ 370276 h 1495800"/>
                  <a:gd name="connsiteX3" fmla="*/ 457891 w 1371688"/>
                  <a:gd name="connsiteY3" fmla="*/ 206990 h 1495800"/>
                  <a:gd name="connsiteX4" fmla="*/ 1320675 w 1371688"/>
                  <a:gd name="connsiteY4" fmla="*/ 0 h 1495800"/>
                  <a:gd name="connsiteX0" fmla="*/ 1320675 w 1371688"/>
                  <a:gd name="connsiteY0" fmla="*/ 354985 h 1850785"/>
                  <a:gd name="connsiteX1" fmla="*/ 783889 w 1371688"/>
                  <a:gd name="connsiteY1" fmla="*/ 1850785 h 1850785"/>
                  <a:gd name="connsiteX2" fmla="*/ 0 w 1371688"/>
                  <a:gd name="connsiteY2" fmla="*/ 725261 h 1850785"/>
                  <a:gd name="connsiteX3" fmla="*/ 667441 w 1371688"/>
                  <a:gd name="connsiteY3" fmla="*/ 0 h 1850785"/>
                  <a:gd name="connsiteX4" fmla="*/ 1320675 w 1371688"/>
                  <a:gd name="connsiteY4" fmla="*/ 354985 h 1850785"/>
                  <a:gd name="connsiteX0" fmla="*/ 1587375 w 1638388"/>
                  <a:gd name="connsiteY0" fmla="*/ 354985 h 1850785"/>
                  <a:gd name="connsiteX1" fmla="*/ 1050589 w 1638388"/>
                  <a:gd name="connsiteY1" fmla="*/ 1850785 h 1850785"/>
                  <a:gd name="connsiteX2" fmla="*/ 0 w 1638388"/>
                  <a:gd name="connsiteY2" fmla="*/ 953861 h 1850785"/>
                  <a:gd name="connsiteX3" fmla="*/ 934141 w 1638388"/>
                  <a:gd name="connsiteY3" fmla="*/ 0 h 1850785"/>
                  <a:gd name="connsiteX4" fmla="*/ 1587375 w 1638388"/>
                  <a:gd name="connsiteY4" fmla="*/ 354985 h 18507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8388" h="1850785">
                    <a:moveTo>
                      <a:pt x="1587375" y="354985"/>
                    </a:moveTo>
                    <a:cubicBezTo>
                      <a:pt x="1744949" y="917010"/>
                      <a:pt x="1529566" y="1517194"/>
                      <a:pt x="1050589" y="1850785"/>
                    </a:cubicBezTo>
                    <a:lnTo>
                      <a:pt x="0" y="953861"/>
                    </a:lnTo>
                    <a:lnTo>
                      <a:pt x="934141" y="0"/>
                    </a:lnTo>
                    <a:lnTo>
                      <a:pt x="1587375" y="354985"/>
                    </a:lnTo>
                    <a:close/>
                  </a:path>
                </a:pathLst>
              </a:custGeom>
              <a:solidFill>
                <a:srgbClr val="00698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1018212" y="2118360"/>
                <a:ext cx="2011680" cy="2011680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1446725" y="2327303"/>
              <a:ext cx="820125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buFont typeface="Times New Roman" pitchFamily="16" charset="0"/>
                <a:buNone/>
                <a:defRPr/>
              </a:pPr>
              <a:r>
                <a:rPr lang="en-US" sz="5400" b="1" dirty="0">
                  <a:solidFill>
                    <a:schemeClr val="bg1"/>
                  </a:solidFill>
                  <a:latin typeface="Verdana" pitchFamily="34" charset="0"/>
                </a:rPr>
                <a:t>S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788174" y="2759793"/>
            <a:ext cx="1711940" cy="1699164"/>
            <a:chOff x="3762706" y="1939386"/>
            <a:chExt cx="1711940" cy="1699164"/>
          </a:xfrm>
        </p:grpSpPr>
        <p:grpSp>
          <p:nvGrpSpPr>
            <p:cNvPr id="22" name="Group 21"/>
            <p:cNvGrpSpPr/>
            <p:nvPr/>
          </p:nvGrpSpPr>
          <p:grpSpPr>
            <a:xfrm>
              <a:off x="3762706" y="1939386"/>
              <a:ext cx="1711940" cy="1699164"/>
              <a:chOff x="652452" y="1752600"/>
              <a:chExt cx="2743200" cy="2743200"/>
            </a:xfrm>
          </p:grpSpPr>
          <p:sp>
            <p:nvSpPr>
              <p:cNvPr id="24" name="Oval 23"/>
              <p:cNvSpPr/>
              <p:nvPr/>
            </p:nvSpPr>
            <p:spPr>
              <a:xfrm>
                <a:off x="652452" y="1752600"/>
                <a:ext cx="2743200" cy="2743200"/>
              </a:xfrm>
              <a:prstGeom prst="ellipse">
                <a:avLst/>
              </a:prstGeom>
              <a:solidFill>
                <a:srgbClr val="DEA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Pie 3"/>
              <p:cNvSpPr/>
              <p:nvPr/>
            </p:nvSpPr>
            <p:spPr>
              <a:xfrm>
                <a:off x="1757264" y="2398938"/>
                <a:ext cx="1638388" cy="1850785"/>
              </a:xfrm>
              <a:custGeom>
                <a:avLst/>
                <a:gdLst>
                  <a:gd name="connsiteX0" fmla="*/ 2692275 w 2743200"/>
                  <a:gd name="connsiteY0" fmla="*/ 1001324 h 2743200"/>
                  <a:gd name="connsiteX1" fmla="*/ 2155489 w 2743200"/>
                  <a:gd name="connsiteY1" fmla="*/ 2497124 h 2743200"/>
                  <a:gd name="connsiteX2" fmla="*/ 1371600 w 2743200"/>
                  <a:gd name="connsiteY2" fmla="*/ 1371600 h 2743200"/>
                  <a:gd name="connsiteX3" fmla="*/ 2692275 w 2743200"/>
                  <a:gd name="connsiteY3" fmla="*/ 1001324 h 2743200"/>
                  <a:gd name="connsiteX0" fmla="*/ 1320675 w 1371688"/>
                  <a:gd name="connsiteY0" fmla="*/ 0 h 1495800"/>
                  <a:gd name="connsiteX1" fmla="*/ 783889 w 1371688"/>
                  <a:gd name="connsiteY1" fmla="*/ 1495800 h 1495800"/>
                  <a:gd name="connsiteX2" fmla="*/ 0 w 1371688"/>
                  <a:gd name="connsiteY2" fmla="*/ 370276 h 1495800"/>
                  <a:gd name="connsiteX3" fmla="*/ 457891 w 1371688"/>
                  <a:gd name="connsiteY3" fmla="*/ 206990 h 1495800"/>
                  <a:gd name="connsiteX4" fmla="*/ 1320675 w 1371688"/>
                  <a:gd name="connsiteY4" fmla="*/ 0 h 1495800"/>
                  <a:gd name="connsiteX0" fmla="*/ 1320675 w 1371688"/>
                  <a:gd name="connsiteY0" fmla="*/ 354985 h 1850785"/>
                  <a:gd name="connsiteX1" fmla="*/ 783889 w 1371688"/>
                  <a:gd name="connsiteY1" fmla="*/ 1850785 h 1850785"/>
                  <a:gd name="connsiteX2" fmla="*/ 0 w 1371688"/>
                  <a:gd name="connsiteY2" fmla="*/ 725261 h 1850785"/>
                  <a:gd name="connsiteX3" fmla="*/ 667441 w 1371688"/>
                  <a:gd name="connsiteY3" fmla="*/ 0 h 1850785"/>
                  <a:gd name="connsiteX4" fmla="*/ 1320675 w 1371688"/>
                  <a:gd name="connsiteY4" fmla="*/ 354985 h 1850785"/>
                  <a:gd name="connsiteX0" fmla="*/ 1587375 w 1638388"/>
                  <a:gd name="connsiteY0" fmla="*/ 354985 h 1850785"/>
                  <a:gd name="connsiteX1" fmla="*/ 1050589 w 1638388"/>
                  <a:gd name="connsiteY1" fmla="*/ 1850785 h 1850785"/>
                  <a:gd name="connsiteX2" fmla="*/ 0 w 1638388"/>
                  <a:gd name="connsiteY2" fmla="*/ 953861 h 1850785"/>
                  <a:gd name="connsiteX3" fmla="*/ 934141 w 1638388"/>
                  <a:gd name="connsiteY3" fmla="*/ 0 h 1850785"/>
                  <a:gd name="connsiteX4" fmla="*/ 1587375 w 1638388"/>
                  <a:gd name="connsiteY4" fmla="*/ 354985 h 18507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8388" h="1850785">
                    <a:moveTo>
                      <a:pt x="1587375" y="354985"/>
                    </a:moveTo>
                    <a:cubicBezTo>
                      <a:pt x="1744949" y="917010"/>
                      <a:pt x="1529566" y="1517194"/>
                      <a:pt x="1050589" y="1850785"/>
                    </a:cubicBezTo>
                    <a:lnTo>
                      <a:pt x="0" y="953861"/>
                    </a:lnTo>
                    <a:lnTo>
                      <a:pt x="934141" y="0"/>
                    </a:lnTo>
                    <a:lnTo>
                      <a:pt x="1587375" y="354985"/>
                    </a:lnTo>
                    <a:close/>
                  </a:path>
                </a:pathLst>
              </a:custGeom>
              <a:solidFill>
                <a:srgbClr val="8A6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1018212" y="2118360"/>
                <a:ext cx="2011680" cy="201168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4124466" y="2352372"/>
              <a:ext cx="820125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buFont typeface="Times New Roman" pitchFamily="16" charset="0"/>
                <a:buNone/>
                <a:defRPr/>
              </a:pPr>
              <a:r>
                <a:rPr lang="en-US" sz="5400" b="1" dirty="0" smtClean="0">
                  <a:solidFill>
                    <a:schemeClr val="bg1"/>
                  </a:solidFill>
                  <a:latin typeface="Verdana" pitchFamily="34" charset="0"/>
                </a:rPr>
                <a:t>W</a:t>
              </a:r>
              <a:endParaRPr lang="en-US" sz="5400" b="1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993529" y="2759793"/>
            <a:ext cx="1711940" cy="1699164"/>
            <a:chOff x="6568933" y="1939386"/>
            <a:chExt cx="1711940" cy="1699164"/>
          </a:xfrm>
        </p:grpSpPr>
        <p:grpSp>
          <p:nvGrpSpPr>
            <p:cNvPr id="28" name="Group 27"/>
            <p:cNvGrpSpPr/>
            <p:nvPr/>
          </p:nvGrpSpPr>
          <p:grpSpPr>
            <a:xfrm>
              <a:off x="6568933" y="1939386"/>
              <a:ext cx="1711940" cy="1699164"/>
              <a:chOff x="652452" y="1752600"/>
              <a:chExt cx="2743200" cy="2743200"/>
            </a:xfrm>
          </p:grpSpPr>
          <p:sp>
            <p:nvSpPr>
              <p:cNvPr id="30" name="Oval 29"/>
              <p:cNvSpPr/>
              <p:nvPr/>
            </p:nvSpPr>
            <p:spPr>
              <a:xfrm>
                <a:off x="652452" y="1752600"/>
                <a:ext cx="2743200" cy="2743200"/>
              </a:xfrm>
              <a:prstGeom prst="ellipse">
                <a:avLst/>
              </a:prstGeom>
              <a:solidFill>
                <a:srgbClr val="2AA62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Pie 3"/>
              <p:cNvSpPr/>
              <p:nvPr/>
            </p:nvSpPr>
            <p:spPr>
              <a:xfrm>
                <a:off x="1757264" y="2398938"/>
                <a:ext cx="1638388" cy="1850785"/>
              </a:xfrm>
              <a:custGeom>
                <a:avLst/>
                <a:gdLst>
                  <a:gd name="connsiteX0" fmla="*/ 2692275 w 2743200"/>
                  <a:gd name="connsiteY0" fmla="*/ 1001324 h 2743200"/>
                  <a:gd name="connsiteX1" fmla="*/ 2155489 w 2743200"/>
                  <a:gd name="connsiteY1" fmla="*/ 2497124 h 2743200"/>
                  <a:gd name="connsiteX2" fmla="*/ 1371600 w 2743200"/>
                  <a:gd name="connsiteY2" fmla="*/ 1371600 h 2743200"/>
                  <a:gd name="connsiteX3" fmla="*/ 2692275 w 2743200"/>
                  <a:gd name="connsiteY3" fmla="*/ 1001324 h 2743200"/>
                  <a:gd name="connsiteX0" fmla="*/ 1320675 w 1371688"/>
                  <a:gd name="connsiteY0" fmla="*/ 0 h 1495800"/>
                  <a:gd name="connsiteX1" fmla="*/ 783889 w 1371688"/>
                  <a:gd name="connsiteY1" fmla="*/ 1495800 h 1495800"/>
                  <a:gd name="connsiteX2" fmla="*/ 0 w 1371688"/>
                  <a:gd name="connsiteY2" fmla="*/ 370276 h 1495800"/>
                  <a:gd name="connsiteX3" fmla="*/ 457891 w 1371688"/>
                  <a:gd name="connsiteY3" fmla="*/ 206990 h 1495800"/>
                  <a:gd name="connsiteX4" fmla="*/ 1320675 w 1371688"/>
                  <a:gd name="connsiteY4" fmla="*/ 0 h 1495800"/>
                  <a:gd name="connsiteX0" fmla="*/ 1320675 w 1371688"/>
                  <a:gd name="connsiteY0" fmla="*/ 354985 h 1850785"/>
                  <a:gd name="connsiteX1" fmla="*/ 783889 w 1371688"/>
                  <a:gd name="connsiteY1" fmla="*/ 1850785 h 1850785"/>
                  <a:gd name="connsiteX2" fmla="*/ 0 w 1371688"/>
                  <a:gd name="connsiteY2" fmla="*/ 725261 h 1850785"/>
                  <a:gd name="connsiteX3" fmla="*/ 667441 w 1371688"/>
                  <a:gd name="connsiteY3" fmla="*/ 0 h 1850785"/>
                  <a:gd name="connsiteX4" fmla="*/ 1320675 w 1371688"/>
                  <a:gd name="connsiteY4" fmla="*/ 354985 h 1850785"/>
                  <a:gd name="connsiteX0" fmla="*/ 1587375 w 1638388"/>
                  <a:gd name="connsiteY0" fmla="*/ 354985 h 1850785"/>
                  <a:gd name="connsiteX1" fmla="*/ 1050589 w 1638388"/>
                  <a:gd name="connsiteY1" fmla="*/ 1850785 h 1850785"/>
                  <a:gd name="connsiteX2" fmla="*/ 0 w 1638388"/>
                  <a:gd name="connsiteY2" fmla="*/ 953861 h 1850785"/>
                  <a:gd name="connsiteX3" fmla="*/ 934141 w 1638388"/>
                  <a:gd name="connsiteY3" fmla="*/ 0 h 1850785"/>
                  <a:gd name="connsiteX4" fmla="*/ 1587375 w 1638388"/>
                  <a:gd name="connsiteY4" fmla="*/ 354985 h 18507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8388" h="1850785">
                    <a:moveTo>
                      <a:pt x="1587375" y="354985"/>
                    </a:moveTo>
                    <a:cubicBezTo>
                      <a:pt x="1744949" y="917010"/>
                      <a:pt x="1529566" y="1517194"/>
                      <a:pt x="1050589" y="1850785"/>
                    </a:cubicBezTo>
                    <a:lnTo>
                      <a:pt x="0" y="953861"/>
                    </a:lnTo>
                    <a:lnTo>
                      <a:pt x="934141" y="0"/>
                    </a:lnTo>
                    <a:lnTo>
                      <a:pt x="1587375" y="354985"/>
                    </a:lnTo>
                    <a:close/>
                  </a:path>
                </a:pathLst>
              </a:custGeom>
              <a:solidFill>
                <a:srgbClr val="11431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1018212" y="2118360"/>
                <a:ext cx="2011680" cy="2011680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>
              <a:off x="7014840" y="2304484"/>
              <a:ext cx="820125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buFont typeface="Times New Roman" pitchFamily="16" charset="0"/>
                <a:buNone/>
                <a:defRPr/>
              </a:pPr>
              <a:r>
                <a:rPr lang="en-US" sz="5400" b="1" dirty="0" smtClean="0">
                  <a:solidFill>
                    <a:schemeClr val="bg1"/>
                  </a:solidFill>
                  <a:latin typeface="Verdana" pitchFamily="34" charset="0"/>
                </a:rPr>
                <a:t>O</a:t>
              </a:r>
              <a:endParaRPr lang="en-US" sz="5400" b="1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7198885" y="2759793"/>
            <a:ext cx="1711940" cy="1699164"/>
            <a:chOff x="9375160" y="1939386"/>
            <a:chExt cx="1711940" cy="1699164"/>
          </a:xfrm>
        </p:grpSpPr>
        <p:grpSp>
          <p:nvGrpSpPr>
            <p:cNvPr id="34" name="Group 33"/>
            <p:cNvGrpSpPr/>
            <p:nvPr/>
          </p:nvGrpSpPr>
          <p:grpSpPr>
            <a:xfrm>
              <a:off x="9375160" y="1939386"/>
              <a:ext cx="1711940" cy="1699164"/>
              <a:chOff x="652452" y="1752600"/>
              <a:chExt cx="2743200" cy="2743200"/>
            </a:xfrm>
          </p:grpSpPr>
          <p:sp>
            <p:nvSpPr>
              <p:cNvPr id="36" name="Oval 35"/>
              <p:cNvSpPr/>
              <p:nvPr/>
            </p:nvSpPr>
            <p:spPr>
              <a:xfrm>
                <a:off x="652452" y="1752600"/>
                <a:ext cx="2743200" cy="2743200"/>
              </a:xfrm>
              <a:prstGeom prst="ellipse">
                <a:avLst/>
              </a:prstGeom>
              <a:solidFill>
                <a:srgbClr val="C82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Pie 3"/>
              <p:cNvSpPr/>
              <p:nvPr/>
            </p:nvSpPr>
            <p:spPr>
              <a:xfrm>
                <a:off x="1757264" y="2398938"/>
                <a:ext cx="1638388" cy="1850785"/>
              </a:xfrm>
              <a:custGeom>
                <a:avLst/>
                <a:gdLst>
                  <a:gd name="connsiteX0" fmla="*/ 2692275 w 2743200"/>
                  <a:gd name="connsiteY0" fmla="*/ 1001324 h 2743200"/>
                  <a:gd name="connsiteX1" fmla="*/ 2155489 w 2743200"/>
                  <a:gd name="connsiteY1" fmla="*/ 2497124 h 2743200"/>
                  <a:gd name="connsiteX2" fmla="*/ 1371600 w 2743200"/>
                  <a:gd name="connsiteY2" fmla="*/ 1371600 h 2743200"/>
                  <a:gd name="connsiteX3" fmla="*/ 2692275 w 2743200"/>
                  <a:gd name="connsiteY3" fmla="*/ 1001324 h 2743200"/>
                  <a:gd name="connsiteX0" fmla="*/ 1320675 w 1371688"/>
                  <a:gd name="connsiteY0" fmla="*/ 0 h 1495800"/>
                  <a:gd name="connsiteX1" fmla="*/ 783889 w 1371688"/>
                  <a:gd name="connsiteY1" fmla="*/ 1495800 h 1495800"/>
                  <a:gd name="connsiteX2" fmla="*/ 0 w 1371688"/>
                  <a:gd name="connsiteY2" fmla="*/ 370276 h 1495800"/>
                  <a:gd name="connsiteX3" fmla="*/ 457891 w 1371688"/>
                  <a:gd name="connsiteY3" fmla="*/ 206990 h 1495800"/>
                  <a:gd name="connsiteX4" fmla="*/ 1320675 w 1371688"/>
                  <a:gd name="connsiteY4" fmla="*/ 0 h 1495800"/>
                  <a:gd name="connsiteX0" fmla="*/ 1320675 w 1371688"/>
                  <a:gd name="connsiteY0" fmla="*/ 354985 h 1850785"/>
                  <a:gd name="connsiteX1" fmla="*/ 783889 w 1371688"/>
                  <a:gd name="connsiteY1" fmla="*/ 1850785 h 1850785"/>
                  <a:gd name="connsiteX2" fmla="*/ 0 w 1371688"/>
                  <a:gd name="connsiteY2" fmla="*/ 725261 h 1850785"/>
                  <a:gd name="connsiteX3" fmla="*/ 667441 w 1371688"/>
                  <a:gd name="connsiteY3" fmla="*/ 0 h 1850785"/>
                  <a:gd name="connsiteX4" fmla="*/ 1320675 w 1371688"/>
                  <a:gd name="connsiteY4" fmla="*/ 354985 h 1850785"/>
                  <a:gd name="connsiteX0" fmla="*/ 1587375 w 1638388"/>
                  <a:gd name="connsiteY0" fmla="*/ 354985 h 1850785"/>
                  <a:gd name="connsiteX1" fmla="*/ 1050589 w 1638388"/>
                  <a:gd name="connsiteY1" fmla="*/ 1850785 h 1850785"/>
                  <a:gd name="connsiteX2" fmla="*/ 0 w 1638388"/>
                  <a:gd name="connsiteY2" fmla="*/ 953861 h 1850785"/>
                  <a:gd name="connsiteX3" fmla="*/ 934141 w 1638388"/>
                  <a:gd name="connsiteY3" fmla="*/ 0 h 1850785"/>
                  <a:gd name="connsiteX4" fmla="*/ 1587375 w 1638388"/>
                  <a:gd name="connsiteY4" fmla="*/ 354985 h 18507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8388" h="1850785">
                    <a:moveTo>
                      <a:pt x="1587375" y="354985"/>
                    </a:moveTo>
                    <a:cubicBezTo>
                      <a:pt x="1744949" y="917010"/>
                      <a:pt x="1529566" y="1517194"/>
                      <a:pt x="1050589" y="1850785"/>
                    </a:cubicBezTo>
                    <a:lnTo>
                      <a:pt x="0" y="953861"/>
                    </a:lnTo>
                    <a:lnTo>
                      <a:pt x="934141" y="0"/>
                    </a:lnTo>
                    <a:lnTo>
                      <a:pt x="1587375" y="354985"/>
                    </a:lnTo>
                    <a:close/>
                  </a:path>
                </a:pathLst>
              </a:custGeom>
              <a:solidFill>
                <a:srgbClr val="9A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1018212" y="2118360"/>
                <a:ext cx="2011680" cy="2011680"/>
              </a:xfrm>
              <a:prstGeom prst="ellipse">
                <a:avLst/>
              </a:prstGeom>
              <a:solidFill>
                <a:srgbClr val="FF33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5" name="TextBox 34"/>
            <p:cNvSpPr txBox="1"/>
            <p:nvPr/>
          </p:nvSpPr>
          <p:spPr>
            <a:xfrm>
              <a:off x="9869444" y="2339734"/>
              <a:ext cx="820125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buFont typeface="Times New Roman" pitchFamily="16" charset="0"/>
                <a:buNone/>
                <a:defRPr/>
              </a:pPr>
              <a:r>
                <a:rPr lang="en-US" sz="5400" b="1" dirty="0" smtClean="0">
                  <a:solidFill>
                    <a:schemeClr val="bg1"/>
                  </a:solidFill>
                  <a:latin typeface="Verdana" pitchFamily="34" charset="0"/>
                </a:rPr>
                <a:t>T</a:t>
              </a:r>
              <a:endParaRPr lang="en-US" sz="5400" b="1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464520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062049"/>
            <a:ext cx="12192000" cy="2503218"/>
          </a:xfrm>
          <a:prstGeom prst="rect">
            <a:avLst/>
          </a:prstGeom>
          <a:gradFill>
            <a:gsLst>
              <a:gs pos="0">
                <a:srgbClr val="002060"/>
              </a:gs>
              <a:gs pos="97000">
                <a:srgbClr val="454567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872998" y="2649568"/>
            <a:ext cx="2362199" cy="3574805"/>
          </a:xfrm>
          <a:prstGeom prst="roundRect">
            <a:avLst>
              <a:gd name="adj" fmla="val 5655"/>
            </a:avLst>
          </a:prstGeom>
          <a:gradFill flip="none" rotWithShape="1">
            <a:gsLst>
              <a:gs pos="0">
                <a:schemeClr val="bg1">
                  <a:alpha val="94000"/>
                </a:schemeClr>
              </a:gs>
              <a:gs pos="97000">
                <a:schemeClr val="bg1">
                  <a:lumMod val="95000"/>
                </a:schemeClr>
              </a:gs>
            </a:gsLst>
            <a:lin ang="5400000" scaled="1"/>
            <a:tileRect/>
          </a:gradFill>
          <a:ln>
            <a:noFill/>
          </a:ln>
          <a:effectLst>
            <a:innerShdw blurRad="63500" dist="50800" dir="10800000">
              <a:schemeClr val="bg1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+mj-lt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489198" y="2649568"/>
            <a:ext cx="2362199" cy="3574805"/>
          </a:xfrm>
          <a:prstGeom prst="roundRect">
            <a:avLst>
              <a:gd name="adj" fmla="val 5655"/>
            </a:avLst>
          </a:prstGeom>
          <a:gradFill flip="none" rotWithShape="1">
            <a:gsLst>
              <a:gs pos="0">
                <a:schemeClr val="bg1">
                  <a:alpha val="94000"/>
                </a:schemeClr>
              </a:gs>
              <a:gs pos="97000">
                <a:schemeClr val="bg1">
                  <a:lumMod val="95000"/>
                </a:schemeClr>
              </a:gs>
            </a:gsLst>
            <a:lin ang="5400000" scaled="1"/>
            <a:tileRect/>
          </a:gradFill>
          <a:ln>
            <a:noFill/>
          </a:ln>
          <a:effectLst>
            <a:innerShdw blurRad="63500" dist="50800" dir="10800000">
              <a:schemeClr val="bg1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+mj-lt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105398" y="2649568"/>
            <a:ext cx="2362199" cy="3574805"/>
          </a:xfrm>
          <a:prstGeom prst="roundRect">
            <a:avLst>
              <a:gd name="adj" fmla="val 5655"/>
            </a:avLst>
          </a:prstGeom>
          <a:gradFill flip="none" rotWithShape="1">
            <a:gsLst>
              <a:gs pos="0">
                <a:schemeClr val="bg1">
                  <a:alpha val="94000"/>
                </a:schemeClr>
              </a:gs>
              <a:gs pos="97000">
                <a:schemeClr val="bg1">
                  <a:lumMod val="95000"/>
                </a:schemeClr>
              </a:gs>
            </a:gsLst>
            <a:lin ang="5400000" scaled="1"/>
            <a:tileRect/>
          </a:gradFill>
          <a:ln>
            <a:noFill/>
          </a:ln>
          <a:effectLst>
            <a:innerShdw blurRad="63500" dist="50800" dir="10800000">
              <a:schemeClr val="bg1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+mj-lt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8721599" y="2649568"/>
            <a:ext cx="2362199" cy="3574805"/>
          </a:xfrm>
          <a:prstGeom prst="roundRect">
            <a:avLst>
              <a:gd name="adj" fmla="val 5655"/>
            </a:avLst>
          </a:prstGeom>
          <a:gradFill flip="none" rotWithShape="1">
            <a:gsLst>
              <a:gs pos="0">
                <a:schemeClr val="bg1">
                  <a:alpha val="94000"/>
                </a:schemeClr>
              </a:gs>
              <a:gs pos="97000">
                <a:schemeClr val="bg1">
                  <a:lumMod val="95000"/>
                </a:schemeClr>
              </a:gs>
            </a:gsLst>
            <a:lin ang="5400000" scaled="1"/>
            <a:tileRect/>
          </a:gradFill>
          <a:ln>
            <a:noFill/>
          </a:ln>
          <a:effectLst>
            <a:innerShdw blurRad="63500" dist="50800" dir="10800000">
              <a:schemeClr val="bg1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+mj-lt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872998" y="2610315"/>
            <a:ext cx="2552701" cy="790690"/>
            <a:chOff x="1" y="1518269"/>
            <a:chExt cx="3810000" cy="679135"/>
          </a:xfrm>
        </p:grpSpPr>
        <p:sp>
          <p:nvSpPr>
            <p:cNvPr id="9" name="Right Triangle 8"/>
            <p:cNvSpPr/>
            <p:nvPr/>
          </p:nvSpPr>
          <p:spPr>
            <a:xfrm rot="5400000">
              <a:off x="3518470" y="1905873"/>
              <a:ext cx="298730" cy="284331"/>
            </a:xfrm>
            <a:prstGeom prst="rtTriangle">
              <a:avLst/>
            </a:prstGeom>
            <a:solidFill>
              <a:srgbClr val="0069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+mj-lt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" y="1518269"/>
              <a:ext cx="3810000" cy="380973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+mj-lt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489198" y="2610315"/>
            <a:ext cx="2552701" cy="790690"/>
            <a:chOff x="1" y="1518269"/>
            <a:chExt cx="3810000" cy="679135"/>
          </a:xfrm>
        </p:grpSpPr>
        <p:sp>
          <p:nvSpPr>
            <p:cNvPr id="12" name="Right Triangle 11"/>
            <p:cNvSpPr/>
            <p:nvPr/>
          </p:nvSpPr>
          <p:spPr>
            <a:xfrm rot="5400000">
              <a:off x="3518027" y="1905430"/>
              <a:ext cx="298730" cy="285218"/>
            </a:xfrm>
            <a:prstGeom prst="rtTriangle">
              <a:avLst/>
            </a:prstGeom>
            <a:solidFill>
              <a:srgbClr val="D6A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+mj-lt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" y="1518269"/>
              <a:ext cx="3810000" cy="38097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+mj-lt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107377" y="2610314"/>
            <a:ext cx="2552701" cy="804108"/>
            <a:chOff x="1" y="1504017"/>
            <a:chExt cx="3810000" cy="690661"/>
          </a:xfrm>
        </p:grpSpPr>
        <p:sp>
          <p:nvSpPr>
            <p:cNvPr id="15" name="Right Triangle 14"/>
            <p:cNvSpPr/>
            <p:nvPr/>
          </p:nvSpPr>
          <p:spPr>
            <a:xfrm rot="5400000">
              <a:off x="3518026" y="1902705"/>
              <a:ext cx="298730" cy="285216"/>
            </a:xfrm>
            <a:prstGeom prst="rtTriangle">
              <a:avLst/>
            </a:prstGeom>
            <a:solidFill>
              <a:srgbClr val="2183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+mj-lt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" y="1504017"/>
              <a:ext cx="3810000" cy="395226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+mj-lt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8721599" y="2610313"/>
            <a:ext cx="2552701" cy="800936"/>
            <a:chOff x="1" y="1504015"/>
            <a:chExt cx="3810000" cy="687936"/>
          </a:xfrm>
        </p:grpSpPr>
        <p:sp>
          <p:nvSpPr>
            <p:cNvPr id="18" name="Right Triangle 17"/>
            <p:cNvSpPr/>
            <p:nvPr/>
          </p:nvSpPr>
          <p:spPr>
            <a:xfrm rot="5400000">
              <a:off x="3518470" y="1900420"/>
              <a:ext cx="298730" cy="284331"/>
            </a:xfrm>
            <a:prstGeom prst="rtTriangle">
              <a:avLst/>
            </a:prstGeom>
            <a:solidFill>
              <a:srgbClr val="C82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+mj-lt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" y="1504015"/>
              <a:ext cx="3810000" cy="395227"/>
            </a:xfrm>
            <a:prstGeom prst="rect">
              <a:avLst/>
            </a:prstGeom>
            <a:solidFill>
              <a:srgbClr val="FF5D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+mj-lt"/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3768134" y="2647425"/>
            <a:ext cx="17520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Weaknesses</a:t>
            </a:r>
            <a:endParaRPr lang="en-US" sz="20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322182" y="2647425"/>
            <a:ext cx="19832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Opportunities</a:t>
            </a:r>
            <a:endParaRPr lang="en-US" sz="20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934285" y="2647425"/>
            <a:ext cx="11605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Threats</a:t>
            </a:r>
            <a:endParaRPr lang="en-US" sz="20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136566" y="3354464"/>
            <a:ext cx="16646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Text that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summarizes 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strengths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170544" y="2647425"/>
            <a:ext cx="14202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Strengths</a:t>
            </a:r>
            <a:endParaRPr lang="en-US" sz="20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768134" y="3354464"/>
            <a:ext cx="16646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Text that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summarizes 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weaknesses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346124" y="3354464"/>
            <a:ext cx="16646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Text that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summarizes 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opportunities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9016582" y="3354464"/>
            <a:ext cx="16646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Text that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summarizes 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threats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413124" y="933394"/>
            <a:ext cx="5040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378655" y="443593"/>
            <a:ext cx="51125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SWOT analysis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36990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/>
          <p:cNvGrpSpPr/>
          <p:nvPr/>
        </p:nvGrpSpPr>
        <p:grpSpPr>
          <a:xfrm>
            <a:off x="683455" y="1974850"/>
            <a:ext cx="10839227" cy="3839060"/>
            <a:chOff x="683455" y="1974850"/>
            <a:chExt cx="10839227" cy="3839060"/>
          </a:xfrm>
        </p:grpSpPr>
        <p:sp>
          <p:nvSpPr>
            <p:cNvPr id="5" name="Donut 4"/>
            <p:cNvSpPr/>
            <p:nvPr/>
          </p:nvSpPr>
          <p:spPr>
            <a:xfrm>
              <a:off x="4767852" y="2660650"/>
              <a:ext cx="2743200" cy="2743200"/>
            </a:xfrm>
            <a:prstGeom prst="donut">
              <a:avLst>
                <a:gd name="adj" fmla="val 23011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 u="sng" dirty="0">
                <a:solidFill>
                  <a:schemeClr val="tx1"/>
                </a:solidFill>
              </a:endParaRPr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683455" y="1974850"/>
              <a:ext cx="5249419" cy="1763838"/>
              <a:chOff x="683455" y="1974850"/>
              <a:chExt cx="5249419" cy="1763838"/>
            </a:xfrm>
          </p:grpSpPr>
          <p:sp>
            <p:nvSpPr>
              <p:cNvPr id="7" name="Rectangle 6"/>
              <p:cNvSpPr/>
              <p:nvPr/>
            </p:nvSpPr>
            <p:spPr bwMode="auto">
              <a:xfrm flipH="1">
                <a:off x="683455" y="1974850"/>
                <a:ext cx="3505200" cy="176040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63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 extrusionH="1003300"/>
            </p:spPr>
            <p:txBody>
              <a:bodyPr/>
              <a:lstStyle/>
              <a:p>
                <a:pPr>
                  <a:buFont typeface="Times New Roman" charset="0"/>
                  <a:buNone/>
                  <a:defRPr/>
                </a:pPr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 bwMode="auto">
              <a:xfrm>
                <a:off x="4175812" y="1974850"/>
                <a:ext cx="1757062" cy="1760400"/>
              </a:xfrm>
              <a:prstGeom prst="rect">
                <a:avLst/>
              </a:prstGeom>
              <a:solidFill>
                <a:srgbClr val="009BD2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 extrusionH="1003300"/>
            </p:spPr>
            <p:txBody>
              <a:bodyPr/>
              <a:lstStyle/>
              <a:p>
                <a:pPr>
                  <a:buFont typeface="Times New Roman" pitchFamily="16" charset="0"/>
                  <a:buNone/>
                  <a:defRPr/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" name="Rectangle 17"/>
              <p:cNvSpPr/>
              <p:nvPr/>
            </p:nvSpPr>
            <p:spPr bwMode="auto">
              <a:xfrm>
                <a:off x="4137855" y="1986088"/>
                <a:ext cx="766462" cy="1752600"/>
              </a:xfrm>
              <a:custGeom>
                <a:avLst/>
                <a:gdLst>
                  <a:gd name="connsiteX0" fmla="*/ 0 w 1757062"/>
                  <a:gd name="connsiteY0" fmla="*/ 0 h 1752600"/>
                  <a:gd name="connsiteX1" fmla="*/ 1757062 w 1757062"/>
                  <a:gd name="connsiteY1" fmla="*/ 0 h 1752600"/>
                  <a:gd name="connsiteX2" fmla="*/ 1757062 w 1757062"/>
                  <a:gd name="connsiteY2" fmla="*/ 1752600 h 1752600"/>
                  <a:gd name="connsiteX3" fmla="*/ 0 w 1757062"/>
                  <a:gd name="connsiteY3" fmla="*/ 1752600 h 1752600"/>
                  <a:gd name="connsiteX4" fmla="*/ 0 w 1757062"/>
                  <a:gd name="connsiteY4" fmla="*/ 0 h 1752600"/>
                  <a:gd name="connsiteX0" fmla="*/ 0 w 1757062"/>
                  <a:gd name="connsiteY0" fmla="*/ 0 h 1752600"/>
                  <a:gd name="connsiteX1" fmla="*/ 1757062 w 1757062"/>
                  <a:gd name="connsiteY1" fmla="*/ 0 h 1752600"/>
                  <a:gd name="connsiteX2" fmla="*/ 0 w 1757062"/>
                  <a:gd name="connsiteY2" fmla="*/ 1752600 h 1752600"/>
                  <a:gd name="connsiteX3" fmla="*/ 0 w 1757062"/>
                  <a:gd name="connsiteY3" fmla="*/ 0 h 1752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57062" h="1752600">
                    <a:moveTo>
                      <a:pt x="0" y="0"/>
                    </a:moveTo>
                    <a:lnTo>
                      <a:pt x="1757062" y="0"/>
                    </a:lnTo>
                    <a:lnTo>
                      <a:pt x="0" y="1752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  <a:alpha val="24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 extrusionH="1003300"/>
            </p:spPr>
            <p:txBody>
              <a:bodyPr/>
              <a:lstStyle/>
              <a:p>
                <a:pPr>
                  <a:buFont typeface="Times New Roman" pitchFamily="16" charset="0"/>
                  <a:buNone/>
                  <a:defRPr/>
                </a:pPr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4703279" y="2239497"/>
                <a:ext cx="1191755" cy="110799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buFont typeface="Times New Roman" pitchFamily="16" charset="0"/>
                  <a:buNone/>
                  <a:defRPr/>
                </a:pPr>
                <a:r>
                  <a:rPr lang="en-US" sz="6600" b="1" dirty="0">
                    <a:solidFill>
                      <a:schemeClr val="bg1"/>
                    </a:solidFill>
                    <a:latin typeface="Verdana" pitchFamily="34" charset="0"/>
                  </a:rPr>
                  <a:t>S</a:t>
                </a: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6246055" y="1974850"/>
              <a:ext cx="5276627" cy="1761020"/>
              <a:chOff x="6246055" y="1974850"/>
              <a:chExt cx="5276627" cy="1761020"/>
            </a:xfrm>
          </p:grpSpPr>
          <p:sp>
            <p:nvSpPr>
              <p:cNvPr id="12" name="Rectangle 11"/>
              <p:cNvSpPr/>
              <p:nvPr/>
            </p:nvSpPr>
            <p:spPr bwMode="auto">
              <a:xfrm>
                <a:off x="8016282" y="1974850"/>
                <a:ext cx="3506400" cy="17604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63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 extrusionH="1003300"/>
            </p:spPr>
            <p:txBody>
              <a:bodyPr/>
              <a:lstStyle/>
              <a:p>
                <a:pPr>
                  <a:buFont typeface="Times New Roman" charset="0"/>
                  <a:buNone/>
                  <a:defRPr/>
                </a:pPr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 bwMode="auto">
              <a:xfrm>
                <a:off x="6246055" y="1974850"/>
                <a:ext cx="1754832" cy="1761020"/>
              </a:xfrm>
              <a:prstGeom prst="rect">
                <a:avLst/>
              </a:prstGeom>
              <a:solidFill>
                <a:srgbClr val="FF33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 extrusionH="1003300"/>
            </p:spPr>
            <p:txBody>
              <a:bodyPr/>
              <a:lstStyle/>
              <a:p>
                <a:pPr>
                  <a:buFont typeface="Times New Roman" pitchFamily="16" charset="0"/>
                  <a:buNone/>
                  <a:defRPr/>
                </a:pPr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4" name="Rectangle 17"/>
              <p:cNvSpPr/>
              <p:nvPr/>
            </p:nvSpPr>
            <p:spPr bwMode="auto">
              <a:xfrm>
                <a:off x="6261450" y="1974850"/>
                <a:ext cx="766462" cy="1752600"/>
              </a:xfrm>
              <a:custGeom>
                <a:avLst/>
                <a:gdLst>
                  <a:gd name="connsiteX0" fmla="*/ 0 w 1757062"/>
                  <a:gd name="connsiteY0" fmla="*/ 0 h 1752600"/>
                  <a:gd name="connsiteX1" fmla="*/ 1757062 w 1757062"/>
                  <a:gd name="connsiteY1" fmla="*/ 0 h 1752600"/>
                  <a:gd name="connsiteX2" fmla="*/ 1757062 w 1757062"/>
                  <a:gd name="connsiteY2" fmla="*/ 1752600 h 1752600"/>
                  <a:gd name="connsiteX3" fmla="*/ 0 w 1757062"/>
                  <a:gd name="connsiteY3" fmla="*/ 1752600 h 1752600"/>
                  <a:gd name="connsiteX4" fmla="*/ 0 w 1757062"/>
                  <a:gd name="connsiteY4" fmla="*/ 0 h 1752600"/>
                  <a:gd name="connsiteX0" fmla="*/ 0 w 1757062"/>
                  <a:gd name="connsiteY0" fmla="*/ 0 h 1752600"/>
                  <a:gd name="connsiteX1" fmla="*/ 1757062 w 1757062"/>
                  <a:gd name="connsiteY1" fmla="*/ 0 h 1752600"/>
                  <a:gd name="connsiteX2" fmla="*/ 0 w 1757062"/>
                  <a:gd name="connsiteY2" fmla="*/ 1752600 h 1752600"/>
                  <a:gd name="connsiteX3" fmla="*/ 0 w 1757062"/>
                  <a:gd name="connsiteY3" fmla="*/ 0 h 1752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57062" h="1752600">
                    <a:moveTo>
                      <a:pt x="0" y="0"/>
                    </a:moveTo>
                    <a:lnTo>
                      <a:pt x="1757062" y="0"/>
                    </a:lnTo>
                    <a:lnTo>
                      <a:pt x="0" y="1752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  <a:alpha val="24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 extrusionH="1003300"/>
            </p:spPr>
            <p:txBody>
              <a:bodyPr/>
              <a:lstStyle/>
              <a:p>
                <a:pPr>
                  <a:buFont typeface="Times New Roman" pitchFamily="16" charset="0"/>
                  <a:buNone/>
                  <a:defRPr/>
                </a:pPr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6550855" y="2238454"/>
                <a:ext cx="1191755" cy="110799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buFont typeface="Times New Roman" pitchFamily="16" charset="0"/>
                  <a:buNone/>
                  <a:defRPr/>
                </a:pPr>
                <a:r>
                  <a:rPr lang="en-US" sz="6600" b="1" dirty="0">
                    <a:solidFill>
                      <a:schemeClr val="bg1"/>
                    </a:solidFill>
                    <a:latin typeface="Verdana" pitchFamily="34" charset="0"/>
                  </a:rPr>
                  <a:t>W</a:t>
                </a:r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6246055" y="4032250"/>
              <a:ext cx="5266906" cy="1781660"/>
              <a:chOff x="6246055" y="4032250"/>
              <a:chExt cx="5266906" cy="1781660"/>
            </a:xfrm>
          </p:grpSpPr>
          <p:sp>
            <p:nvSpPr>
              <p:cNvPr id="17" name="Rectangle 16"/>
              <p:cNvSpPr/>
              <p:nvPr/>
            </p:nvSpPr>
            <p:spPr bwMode="auto">
              <a:xfrm>
                <a:off x="8006561" y="4053510"/>
                <a:ext cx="3506400" cy="176040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63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 extrusionH="1003300"/>
            </p:spPr>
            <p:txBody>
              <a:bodyPr/>
              <a:lstStyle/>
              <a:p>
                <a:pPr>
                  <a:buFont typeface="Times New Roman" charset="0"/>
                  <a:buNone/>
                  <a:defRPr/>
                </a:pPr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 bwMode="auto">
              <a:xfrm>
                <a:off x="6246055" y="4053510"/>
                <a:ext cx="1760506" cy="1760400"/>
              </a:xfrm>
              <a:prstGeom prst="rect">
                <a:avLst/>
              </a:prstGeom>
              <a:solidFill>
                <a:srgbClr val="FFC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 extrusionH="1003300"/>
            </p:spPr>
            <p:txBody>
              <a:bodyPr/>
              <a:lstStyle/>
              <a:p>
                <a:pPr>
                  <a:buFont typeface="Times New Roman" pitchFamily="16" charset="0"/>
                  <a:buNone/>
                  <a:defRPr/>
                </a:pPr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9" name="Rectangle 17"/>
              <p:cNvSpPr/>
              <p:nvPr/>
            </p:nvSpPr>
            <p:spPr bwMode="auto">
              <a:xfrm>
                <a:off x="6261450" y="4032250"/>
                <a:ext cx="766462" cy="1752600"/>
              </a:xfrm>
              <a:custGeom>
                <a:avLst/>
                <a:gdLst>
                  <a:gd name="connsiteX0" fmla="*/ 0 w 1757062"/>
                  <a:gd name="connsiteY0" fmla="*/ 0 h 1752600"/>
                  <a:gd name="connsiteX1" fmla="*/ 1757062 w 1757062"/>
                  <a:gd name="connsiteY1" fmla="*/ 0 h 1752600"/>
                  <a:gd name="connsiteX2" fmla="*/ 1757062 w 1757062"/>
                  <a:gd name="connsiteY2" fmla="*/ 1752600 h 1752600"/>
                  <a:gd name="connsiteX3" fmla="*/ 0 w 1757062"/>
                  <a:gd name="connsiteY3" fmla="*/ 1752600 h 1752600"/>
                  <a:gd name="connsiteX4" fmla="*/ 0 w 1757062"/>
                  <a:gd name="connsiteY4" fmla="*/ 0 h 1752600"/>
                  <a:gd name="connsiteX0" fmla="*/ 0 w 1757062"/>
                  <a:gd name="connsiteY0" fmla="*/ 0 h 1752600"/>
                  <a:gd name="connsiteX1" fmla="*/ 1757062 w 1757062"/>
                  <a:gd name="connsiteY1" fmla="*/ 0 h 1752600"/>
                  <a:gd name="connsiteX2" fmla="*/ 0 w 1757062"/>
                  <a:gd name="connsiteY2" fmla="*/ 1752600 h 1752600"/>
                  <a:gd name="connsiteX3" fmla="*/ 0 w 1757062"/>
                  <a:gd name="connsiteY3" fmla="*/ 0 h 1752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57062" h="1752600">
                    <a:moveTo>
                      <a:pt x="0" y="0"/>
                    </a:moveTo>
                    <a:lnTo>
                      <a:pt x="1757062" y="0"/>
                    </a:lnTo>
                    <a:lnTo>
                      <a:pt x="0" y="1752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  <a:alpha val="24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 extrusionH="1003300"/>
            </p:spPr>
            <p:txBody>
              <a:bodyPr/>
              <a:lstStyle/>
              <a:p>
                <a:pPr>
                  <a:buFont typeface="Times New Roman" pitchFamily="16" charset="0"/>
                  <a:buNone/>
                  <a:defRPr/>
                </a:pPr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6744974" y="4360972"/>
                <a:ext cx="948881" cy="11079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buFont typeface="Times New Roman" pitchFamily="16" charset="0"/>
                  <a:buNone/>
                  <a:defRPr/>
                </a:pPr>
                <a:r>
                  <a:rPr lang="en-US" sz="6600" b="1" dirty="0">
                    <a:solidFill>
                      <a:schemeClr val="bg1"/>
                    </a:solidFill>
                    <a:latin typeface="Verdana" pitchFamily="34" charset="0"/>
                  </a:rPr>
                  <a:t>T</a:t>
                </a:r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683455" y="4032250"/>
              <a:ext cx="5249419" cy="1781660"/>
              <a:chOff x="683455" y="4032250"/>
              <a:chExt cx="5249419" cy="1781660"/>
            </a:xfrm>
          </p:grpSpPr>
          <p:sp>
            <p:nvSpPr>
              <p:cNvPr id="22" name="Rectangle 21"/>
              <p:cNvSpPr/>
              <p:nvPr/>
            </p:nvSpPr>
            <p:spPr bwMode="auto">
              <a:xfrm flipH="1">
                <a:off x="683455" y="4053510"/>
                <a:ext cx="3505200" cy="1760400"/>
              </a:xfrm>
              <a:prstGeom prst="rect">
                <a:avLst/>
              </a:prstGeom>
              <a:solidFill>
                <a:srgbClr val="99FF99"/>
              </a:solidFill>
              <a:ln w="63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 extrusionH="1003300"/>
            </p:spPr>
            <p:txBody>
              <a:bodyPr/>
              <a:lstStyle/>
              <a:p>
                <a:pPr>
                  <a:buFont typeface="Times New Roman" charset="0"/>
                  <a:buNone/>
                  <a:defRPr/>
                </a:pPr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 bwMode="auto">
              <a:xfrm>
                <a:off x="4172368" y="4053510"/>
                <a:ext cx="1760506" cy="1760400"/>
              </a:xfrm>
              <a:prstGeom prst="rect">
                <a:avLst/>
              </a:prstGeom>
              <a:solidFill>
                <a:srgbClr val="33CC33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 extrusionH="1003300"/>
            </p:spPr>
            <p:txBody>
              <a:bodyPr/>
              <a:lstStyle/>
              <a:p>
                <a:pPr>
                  <a:buFont typeface="Times New Roman" pitchFamily="16" charset="0"/>
                  <a:buNone/>
                  <a:defRPr/>
                </a:pPr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4" name="Rectangle 17"/>
              <p:cNvSpPr/>
              <p:nvPr/>
            </p:nvSpPr>
            <p:spPr bwMode="auto">
              <a:xfrm>
                <a:off x="4172368" y="4032250"/>
                <a:ext cx="766462" cy="1752600"/>
              </a:xfrm>
              <a:custGeom>
                <a:avLst/>
                <a:gdLst>
                  <a:gd name="connsiteX0" fmla="*/ 0 w 1757062"/>
                  <a:gd name="connsiteY0" fmla="*/ 0 h 1752600"/>
                  <a:gd name="connsiteX1" fmla="*/ 1757062 w 1757062"/>
                  <a:gd name="connsiteY1" fmla="*/ 0 h 1752600"/>
                  <a:gd name="connsiteX2" fmla="*/ 1757062 w 1757062"/>
                  <a:gd name="connsiteY2" fmla="*/ 1752600 h 1752600"/>
                  <a:gd name="connsiteX3" fmla="*/ 0 w 1757062"/>
                  <a:gd name="connsiteY3" fmla="*/ 1752600 h 1752600"/>
                  <a:gd name="connsiteX4" fmla="*/ 0 w 1757062"/>
                  <a:gd name="connsiteY4" fmla="*/ 0 h 1752600"/>
                  <a:gd name="connsiteX0" fmla="*/ 0 w 1757062"/>
                  <a:gd name="connsiteY0" fmla="*/ 0 h 1752600"/>
                  <a:gd name="connsiteX1" fmla="*/ 1757062 w 1757062"/>
                  <a:gd name="connsiteY1" fmla="*/ 0 h 1752600"/>
                  <a:gd name="connsiteX2" fmla="*/ 0 w 1757062"/>
                  <a:gd name="connsiteY2" fmla="*/ 1752600 h 1752600"/>
                  <a:gd name="connsiteX3" fmla="*/ 0 w 1757062"/>
                  <a:gd name="connsiteY3" fmla="*/ 0 h 1752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57062" h="1752600">
                    <a:moveTo>
                      <a:pt x="0" y="0"/>
                    </a:moveTo>
                    <a:lnTo>
                      <a:pt x="1757062" y="0"/>
                    </a:lnTo>
                    <a:lnTo>
                      <a:pt x="0" y="1752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  <a:alpha val="24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 extrusionH="1003300"/>
            </p:spPr>
            <p:txBody>
              <a:bodyPr/>
              <a:lstStyle/>
              <a:p>
                <a:pPr>
                  <a:buFont typeface="Times New Roman" pitchFamily="16" charset="0"/>
                  <a:buNone/>
                  <a:defRPr/>
                </a:pPr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4508384" y="4372054"/>
                <a:ext cx="1191755" cy="110799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buFont typeface="Times New Roman" pitchFamily="16" charset="0"/>
                  <a:buNone/>
                  <a:defRPr/>
                </a:pPr>
                <a:r>
                  <a:rPr lang="en-US" sz="6600" b="1" dirty="0">
                    <a:solidFill>
                      <a:schemeClr val="bg1"/>
                    </a:solidFill>
                    <a:latin typeface="Verdana" pitchFamily="34" charset="0"/>
                  </a:rPr>
                  <a:t>O</a:t>
                </a:r>
              </a:p>
            </p:txBody>
          </p:sp>
        </p:grpSp>
      </p:grpSp>
      <p:cxnSp>
        <p:nvCxnSpPr>
          <p:cNvPr id="26" name="Straight Connector 25"/>
          <p:cNvCxnSpPr/>
          <p:nvPr/>
        </p:nvCxnSpPr>
        <p:spPr>
          <a:xfrm>
            <a:off x="413124" y="933394"/>
            <a:ext cx="5040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78655" y="443593"/>
            <a:ext cx="51125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SWOT analysis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83979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898016" y="1178027"/>
            <a:ext cx="5184000" cy="2679308"/>
          </a:xfrm>
          <a:prstGeom prst="rect">
            <a:avLst/>
          </a:prstGeom>
          <a:solidFill>
            <a:srgbClr val="E0E0E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extrusionH="1003300"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6176911" y="1178027"/>
            <a:ext cx="5184000" cy="2678400"/>
          </a:xfrm>
          <a:prstGeom prst="rect">
            <a:avLst/>
          </a:prstGeom>
          <a:solidFill>
            <a:srgbClr val="E0E0E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extrusionH="1003300"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6176911" y="3978862"/>
            <a:ext cx="5184000" cy="2678400"/>
          </a:xfrm>
          <a:prstGeom prst="rect">
            <a:avLst/>
          </a:prstGeom>
          <a:solidFill>
            <a:srgbClr val="E0E0E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extrusionH="1003300"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898016" y="3978862"/>
            <a:ext cx="5184000" cy="2678400"/>
          </a:xfrm>
          <a:prstGeom prst="rect">
            <a:avLst/>
          </a:prstGeom>
          <a:solidFill>
            <a:srgbClr val="E0E0E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extrusionH="1003300"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762445" y="2553549"/>
            <a:ext cx="2729406" cy="2754322"/>
            <a:chOff x="4228255" y="2148245"/>
            <a:chExt cx="2181423" cy="2179321"/>
          </a:xfrm>
        </p:grpSpPr>
        <p:sp>
          <p:nvSpPr>
            <p:cNvPr id="9" name="Block Arc 8"/>
            <p:cNvSpPr/>
            <p:nvPr/>
          </p:nvSpPr>
          <p:spPr>
            <a:xfrm>
              <a:off x="4233080" y="2148245"/>
              <a:ext cx="2103120" cy="2103120"/>
            </a:xfrm>
            <a:prstGeom prst="blockArc">
              <a:avLst>
                <a:gd name="adj1" fmla="val 10800000"/>
                <a:gd name="adj2" fmla="val 16173181"/>
                <a:gd name="adj3" fmla="val 25263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0" name="Block Arc 9"/>
            <p:cNvSpPr/>
            <p:nvPr/>
          </p:nvSpPr>
          <p:spPr>
            <a:xfrm rot="5400000">
              <a:off x="4306558" y="2148245"/>
              <a:ext cx="2103120" cy="2103120"/>
            </a:xfrm>
            <a:prstGeom prst="blockArc">
              <a:avLst>
                <a:gd name="adj1" fmla="val 10800000"/>
                <a:gd name="adj2" fmla="val 16172668"/>
                <a:gd name="adj3" fmla="val 25726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1" name="Block Arc 10"/>
            <p:cNvSpPr/>
            <p:nvPr/>
          </p:nvSpPr>
          <p:spPr>
            <a:xfrm rot="10800000">
              <a:off x="4294957" y="2224445"/>
              <a:ext cx="2103120" cy="2103120"/>
            </a:xfrm>
            <a:prstGeom prst="blockArc">
              <a:avLst>
                <a:gd name="adj1" fmla="val 10800000"/>
                <a:gd name="adj2" fmla="val 16172668"/>
                <a:gd name="adj3" fmla="val 25726"/>
              </a:avLst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2" name="Block Arc 11"/>
            <p:cNvSpPr/>
            <p:nvPr/>
          </p:nvSpPr>
          <p:spPr>
            <a:xfrm rot="16200000">
              <a:off x="4228255" y="2224446"/>
              <a:ext cx="2103120" cy="2103120"/>
            </a:xfrm>
            <a:prstGeom prst="blockArc">
              <a:avLst>
                <a:gd name="adj1" fmla="val 10800000"/>
                <a:gd name="adj2" fmla="val 16172668"/>
                <a:gd name="adj3" fmla="val 25726"/>
              </a:avLst>
            </a:pr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4496434" y="2398214"/>
              <a:ext cx="1666260" cy="1645921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8887" y="3144498"/>
            <a:ext cx="1311042" cy="1500047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900965" y="1169599"/>
            <a:ext cx="2520000" cy="389077"/>
          </a:xfrm>
          <a:prstGeom prst="roundRect">
            <a:avLst>
              <a:gd name="adj" fmla="val 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189333" y="1192542"/>
            <a:ext cx="12989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Strengths</a:t>
            </a:r>
            <a:endParaRPr lang="fr-FR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8137017" y="1169599"/>
            <a:ext cx="2520000" cy="389077"/>
          </a:xfrm>
          <a:prstGeom prst="roundRect">
            <a:avLst>
              <a:gd name="adj" fmla="val 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511163" y="1192542"/>
            <a:ext cx="15922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Weaknesses</a:t>
            </a:r>
            <a:endParaRPr lang="fr-FR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898017" y="3970987"/>
            <a:ext cx="2520000" cy="389077"/>
          </a:xfrm>
          <a:prstGeom prst="roundRect">
            <a:avLst>
              <a:gd name="adj" fmla="val 0"/>
            </a:avLst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189333" y="3993930"/>
            <a:ext cx="18069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Opportunities</a:t>
            </a:r>
            <a:endParaRPr lang="fr-FR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8137017" y="3970987"/>
            <a:ext cx="2520000" cy="389077"/>
          </a:xfrm>
          <a:prstGeom prst="roundRect">
            <a:avLst>
              <a:gd name="adj" fmla="val 0"/>
            </a:avLst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511163" y="3993930"/>
            <a:ext cx="10617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Threats</a:t>
            </a:r>
            <a:endParaRPr lang="fr-FR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413124" y="933394"/>
            <a:ext cx="5040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78655" y="443593"/>
            <a:ext cx="51125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SWOT analysis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90931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3" name="Straight Connector 132"/>
          <p:cNvCxnSpPr/>
          <p:nvPr/>
        </p:nvCxnSpPr>
        <p:spPr>
          <a:xfrm>
            <a:off x="413124" y="933394"/>
            <a:ext cx="5040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TextBox 133"/>
          <p:cNvSpPr txBox="1"/>
          <p:nvPr/>
        </p:nvSpPr>
        <p:spPr>
          <a:xfrm>
            <a:off x="378655" y="443593"/>
            <a:ext cx="51125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SWOT analysis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19474" y="1297429"/>
            <a:ext cx="11218981" cy="5254454"/>
            <a:chOff x="419474" y="1297429"/>
            <a:chExt cx="11218981" cy="5254454"/>
          </a:xfrm>
        </p:grpSpPr>
        <p:sp>
          <p:nvSpPr>
            <p:cNvPr id="131" name="Rectangle 130"/>
            <p:cNvSpPr/>
            <p:nvPr/>
          </p:nvSpPr>
          <p:spPr>
            <a:xfrm>
              <a:off x="419474" y="1297429"/>
              <a:ext cx="5576428" cy="257893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6062027" y="1297429"/>
              <a:ext cx="5576428" cy="257893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419474" y="3972947"/>
              <a:ext cx="5576428" cy="257893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Rectangle 135"/>
            <p:cNvSpPr/>
            <p:nvPr/>
          </p:nvSpPr>
          <p:spPr>
            <a:xfrm>
              <a:off x="6062027" y="3972947"/>
              <a:ext cx="5576428" cy="257893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TextBox 16"/>
            <p:cNvSpPr txBox="1">
              <a:spLocks noChangeArrowheads="1"/>
            </p:cNvSpPr>
            <p:nvPr/>
          </p:nvSpPr>
          <p:spPr bwMode="auto">
            <a:xfrm>
              <a:off x="1044721" y="2413184"/>
              <a:ext cx="3351213" cy="880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hangingPunct="1">
                <a:lnSpc>
                  <a:spcPct val="100000"/>
                </a:lnSpc>
                <a:spcBef>
                  <a:spcPct val="20000"/>
                </a:spcBef>
                <a:buClrTx/>
                <a:buSzTx/>
                <a:buFont typeface="Arial" charset="0"/>
                <a:buChar char="•"/>
              </a:pPr>
              <a:r>
                <a:rPr lang="en-US" sz="1600" noProof="1" smtClean="0">
                  <a:latin typeface="Calibri" pitchFamily="34" charset="0"/>
                  <a:cs typeface="Arial" charset="0"/>
                </a:rPr>
                <a:t>This </a:t>
              </a:r>
              <a:r>
                <a:rPr lang="en-US" sz="1600" noProof="1">
                  <a:latin typeface="Calibri" pitchFamily="34" charset="0"/>
                  <a:cs typeface="Arial" charset="0"/>
                </a:rPr>
                <a:t>is an example text. </a:t>
              </a:r>
            </a:p>
            <a:p>
              <a:pPr hangingPunct="1">
                <a:lnSpc>
                  <a:spcPct val="100000"/>
                </a:lnSpc>
                <a:spcBef>
                  <a:spcPct val="20000"/>
                </a:spcBef>
                <a:buClrTx/>
                <a:buSzTx/>
                <a:buFont typeface="Arial" charset="0"/>
                <a:buChar char="•"/>
              </a:pPr>
              <a:r>
                <a:rPr lang="en-US" sz="1600" noProof="1">
                  <a:latin typeface="Calibri" pitchFamily="34" charset="0"/>
                  <a:cs typeface="Arial" charset="0"/>
                </a:rPr>
                <a:t>Go ahead </a:t>
              </a:r>
              <a:r>
                <a:rPr lang="en-US" sz="1600" noProof="1" smtClean="0">
                  <a:latin typeface="Calibri" pitchFamily="34" charset="0"/>
                  <a:cs typeface="Arial" charset="0"/>
                </a:rPr>
                <a:t>and replace </a:t>
              </a:r>
              <a:r>
                <a:rPr lang="en-US" sz="1600" noProof="1">
                  <a:latin typeface="Calibri" pitchFamily="34" charset="0"/>
                  <a:cs typeface="Arial" charset="0"/>
                </a:rPr>
                <a:t>it with your own text. </a:t>
              </a:r>
            </a:p>
          </p:txBody>
        </p:sp>
        <p:sp>
          <p:nvSpPr>
            <p:cNvPr id="138" name="TextBox 137"/>
            <p:cNvSpPr txBox="1">
              <a:spLocks noChangeArrowheads="1"/>
            </p:cNvSpPr>
            <p:nvPr/>
          </p:nvSpPr>
          <p:spPr bwMode="auto">
            <a:xfrm>
              <a:off x="1044721" y="4774944"/>
              <a:ext cx="3075469" cy="880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hangingPunct="1">
                <a:lnSpc>
                  <a:spcPct val="100000"/>
                </a:lnSpc>
                <a:spcBef>
                  <a:spcPct val="20000"/>
                </a:spcBef>
                <a:buClrTx/>
                <a:buSzTx/>
                <a:buFont typeface="Arial" charset="0"/>
                <a:buChar char="•"/>
              </a:pPr>
              <a:r>
                <a:rPr lang="en-US" sz="1600" noProof="1" smtClean="0">
                  <a:latin typeface="Calibri" pitchFamily="34" charset="0"/>
                  <a:cs typeface="Arial" charset="0"/>
                </a:rPr>
                <a:t>This </a:t>
              </a:r>
              <a:r>
                <a:rPr lang="en-US" sz="1600" noProof="1">
                  <a:latin typeface="Calibri" pitchFamily="34" charset="0"/>
                  <a:cs typeface="Arial" charset="0"/>
                </a:rPr>
                <a:t>is an example text. </a:t>
              </a:r>
            </a:p>
            <a:p>
              <a:pPr hangingPunct="1">
                <a:lnSpc>
                  <a:spcPct val="100000"/>
                </a:lnSpc>
                <a:spcBef>
                  <a:spcPct val="20000"/>
                </a:spcBef>
                <a:buClrTx/>
                <a:buSzTx/>
                <a:buFont typeface="Arial" charset="0"/>
                <a:buChar char="•"/>
              </a:pPr>
              <a:r>
                <a:rPr lang="en-US" sz="1600" noProof="1">
                  <a:latin typeface="Calibri" pitchFamily="34" charset="0"/>
                  <a:cs typeface="Arial" charset="0"/>
                </a:rPr>
                <a:t>Go ahead </a:t>
              </a:r>
              <a:r>
                <a:rPr lang="en-US" sz="1600" noProof="1" smtClean="0">
                  <a:latin typeface="Calibri" pitchFamily="34" charset="0"/>
                  <a:cs typeface="Arial" charset="0"/>
                </a:rPr>
                <a:t>and </a:t>
              </a:r>
              <a:r>
                <a:rPr lang="en-US" sz="1600" noProof="1">
                  <a:latin typeface="Calibri" pitchFamily="34" charset="0"/>
                  <a:cs typeface="Arial" charset="0"/>
                </a:rPr>
                <a:t>replace it with your own text. </a:t>
              </a:r>
            </a:p>
          </p:txBody>
        </p:sp>
        <p:sp>
          <p:nvSpPr>
            <p:cNvPr id="139" name="TextBox 138"/>
            <p:cNvSpPr txBox="1">
              <a:spLocks noChangeArrowheads="1"/>
            </p:cNvSpPr>
            <p:nvPr/>
          </p:nvSpPr>
          <p:spPr bwMode="auto">
            <a:xfrm>
              <a:off x="7402103" y="4774944"/>
              <a:ext cx="3075469" cy="880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hangingPunct="1">
                <a:lnSpc>
                  <a:spcPct val="100000"/>
                </a:lnSpc>
                <a:spcBef>
                  <a:spcPct val="20000"/>
                </a:spcBef>
                <a:buClrTx/>
                <a:buSzTx/>
                <a:buFont typeface="Arial" charset="0"/>
                <a:buChar char="•"/>
              </a:pPr>
              <a:r>
                <a:rPr lang="en-US" sz="1600" noProof="1" smtClean="0">
                  <a:latin typeface="Calibri" pitchFamily="34" charset="0"/>
                  <a:cs typeface="Arial" charset="0"/>
                </a:rPr>
                <a:t>This </a:t>
              </a:r>
              <a:r>
                <a:rPr lang="en-US" sz="1600" noProof="1">
                  <a:latin typeface="Calibri" pitchFamily="34" charset="0"/>
                  <a:cs typeface="Arial" charset="0"/>
                </a:rPr>
                <a:t>is an example text. </a:t>
              </a:r>
            </a:p>
            <a:p>
              <a:pPr hangingPunct="1">
                <a:lnSpc>
                  <a:spcPct val="100000"/>
                </a:lnSpc>
                <a:spcBef>
                  <a:spcPct val="20000"/>
                </a:spcBef>
                <a:buClrTx/>
                <a:buSzTx/>
                <a:buFont typeface="Arial" charset="0"/>
                <a:buChar char="•"/>
              </a:pPr>
              <a:r>
                <a:rPr lang="en-US" sz="1600" noProof="1">
                  <a:latin typeface="Calibri" pitchFamily="34" charset="0"/>
                  <a:cs typeface="Arial" charset="0"/>
                </a:rPr>
                <a:t>Go ahead </a:t>
              </a:r>
              <a:r>
                <a:rPr lang="en-US" sz="1600" noProof="1" smtClean="0">
                  <a:latin typeface="Calibri" pitchFamily="34" charset="0"/>
                  <a:cs typeface="Arial" charset="0"/>
                </a:rPr>
                <a:t>and </a:t>
              </a:r>
              <a:r>
                <a:rPr lang="en-US" sz="1600" noProof="1">
                  <a:latin typeface="Calibri" pitchFamily="34" charset="0"/>
                  <a:cs typeface="Arial" charset="0"/>
                </a:rPr>
                <a:t>replace it with your own text. </a:t>
              </a:r>
            </a:p>
          </p:txBody>
        </p:sp>
        <p:sp>
          <p:nvSpPr>
            <p:cNvPr id="140" name="TextBox 16"/>
            <p:cNvSpPr txBox="1">
              <a:spLocks noChangeArrowheads="1"/>
            </p:cNvSpPr>
            <p:nvPr/>
          </p:nvSpPr>
          <p:spPr bwMode="auto">
            <a:xfrm>
              <a:off x="7402103" y="2413184"/>
              <a:ext cx="3351213" cy="880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hangingPunct="1">
                <a:lnSpc>
                  <a:spcPct val="100000"/>
                </a:lnSpc>
                <a:spcBef>
                  <a:spcPct val="20000"/>
                </a:spcBef>
                <a:buClrTx/>
                <a:buSzTx/>
                <a:buFont typeface="Arial" charset="0"/>
                <a:buChar char="•"/>
              </a:pPr>
              <a:r>
                <a:rPr lang="en-US" sz="1600" noProof="1" smtClean="0">
                  <a:latin typeface="Calibri" pitchFamily="34" charset="0"/>
                  <a:cs typeface="Arial" charset="0"/>
                </a:rPr>
                <a:t>This </a:t>
              </a:r>
              <a:r>
                <a:rPr lang="en-US" sz="1600" noProof="1">
                  <a:latin typeface="Calibri" pitchFamily="34" charset="0"/>
                  <a:cs typeface="Arial" charset="0"/>
                </a:rPr>
                <a:t>is an example text. </a:t>
              </a:r>
            </a:p>
            <a:p>
              <a:pPr hangingPunct="1">
                <a:lnSpc>
                  <a:spcPct val="100000"/>
                </a:lnSpc>
                <a:spcBef>
                  <a:spcPct val="20000"/>
                </a:spcBef>
                <a:buClrTx/>
                <a:buSzTx/>
                <a:buFont typeface="Arial" charset="0"/>
                <a:buChar char="•"/>
              </a:pPr>
              <a:r>
                <a:rPr lang="en-US" sz="1600" noProof="1">
                  <a:latin typeface="Calibri" pitchFamily="34" charset="0"/>
                  <a:cs typeface="Arial" charset="0"/>
                </a:rPr>
                <a:t>Go ahead </a:t>
              </a:r>
              <a:r>
                <a:rPr lang="en-US" sz="1600" noProof="1" smtClean="0">
                  <a:latin typeface="Calibri" pitchFamily="34" charset="0"/>
                  <a:cs typeface="Arial" charset="0"/>
                </a:rPr>
                <a:t>and replace </a:t>
              </a:r>
              <a:r>
                <a:rPr lang="en-US" sz="1600" noProof="1">
                  <a:latin typeface="Calibri" pitchFamily="34" charset="0"/>
                  <a:cs typeface="Arial" charset="0"/>
                </a:rPr>
                <a:t>it with your own text. </a:t>
              </a: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4936457" y="2842339"/>
              <a:ext cx="2179320" cy="2179321"/>
              <a:chOff x="4936457" y="2684682"/>
              <a:chExt cx="2179320" cy="2179321"/>
            </a:xfrm>
          </p:grpSpPr>
          <p:sp>
            <p:nvSpPr>
              <p:cNvPr id="141" name="Block Arc 140"/>
              <p:cNvSpPr/>
              <p:nvPr/>
            </p:nvSpPr>
            <p:spPr>
              <a:xfrm>
                <a:off x="4952882" y="2684682"/>
                <a:ext cx="2103120" cy="2103120"/>
              </a:xfrm>
              <a:prstGeom prst="blockArc">
                <a:avLst>
                  <a:gd name="adj1" fmla="val 10800000"/>
                  <a:gd name="adj2" fmla="val 16173181"/>
                  <a:gd name="adj3" fmla="val 25263"/>
                </a:avLst>
              </a:prstGeom>
              <a:solidFill>
                <a:srgbClr val="009BD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25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42" name="Block Arc 141"/>
              <p:cNvSpPr/>
              <p:nvPr/>
            </p:nvSpPr>
            <p:spPr>
              <a:xfrm rot="5400000">
                <a:off x="5012657" y="2684682"/>
                <a:ext cx="2103120" cy="2103120"/>
              </a:xfrm>
              <a:prstGeom prst="blockArc">
                <a:avLst>
                  <a:gd name="adj1" fmla="val 10800000"/>
                  <a:gd name="adj2" fmla="val 16172668"/>
                  <a:gd name="adj3" fmla="val 25726"/>
                </a:avLst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3" name="Block Arc 142"/>
              <p:cNvSpPr/>
              <p:nvPr/>
            </p:nvSpPr>
            <p:spPr>
              <a:xfrm rot="10800000">
                <a:off x="4998603" y="2760882"/>
                <a:ext cx="2103120" cy="2103120"/>
              </a:xfrm>
              <a:prstGeom prst="blockArc">
                <a:avLst>
                  <a:gd name="adj1" fmla="val 10800000"/>
                  <a:gd name="adj2" fmla="val 16172668"/>
                  <a:gd name="adj3" fmla="val 25726"/>
                </a:avLst>
              </a:prstGeom>
              <a:solidFill>
                <a:srgbClr val="FF33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4" name="Block Arc 143"/>
              <p:cNvSpPr/>
              <p:nvPr/>
            </p:nvSpPr>
            <p:spPr>
              <a:xfrm rot="16200000">
                <a:off x="4936457" y="2760883"/>
                <a:ext cx="2103120" cy="2103120"/>
              </a:xfrm>
              <a:prstGeom prst="blockArc">
                <a:avLst>
                  <a:gd name="adj1" fmla="val 10800000"/>
                  <a:gd name="adj2" fmla="val 16172668"/>
                  <a:gd name="adj3" fmla="val 25726"/>
                </a:avLst>
              </a:prstGeom>
              <a:solidFill>
                <a:srgbClr val="2AA62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5" name="Oval 144"/>
              <p:cNvSpPr/>
              <p:nvPr/>
            </p:nvSpPr>
            <p:spPr>
              <a:xfrm>
                <a:off x="5469857" y="3218082"/>
                <a:ext cx="1097280" cy="1097280"/>
              </a:xfrm>
              <a:prstGeom prst="ellipse">
                <a:avLst/>
              </a:prstGeom>
              <a:gradFill>
                <a:gsLst>
                  <a:gs pos="0">
                    <a:schemeClr val="tx2">
                      <a:lumMod val="75000"/>
                    </a:schemeClr>
                  </a:gs>
                  <a:gs pos="75000">
                    <a:schemeClr val="tx1">
                      <a:lumMod val="50000"/>
                      <a:lumOff val="50000"/>
                    </a:schemeClr>
                  </a:gs>
                </a:gsLst>
                <a:lin ang="8100000" scaled="0"/>
              </a:gradFill>
              <a:ln w="635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/>
                  <a:t>SWOT</a:t>
                </a:r>
                <a:endParaRPr lang="fr-FR" b="1" dirty="0"/>
              </a:p>
            </p:txBody>
          </p:sp>
          <p:sp>
            <p:nvSpPr>
              <p:cNvPr id="2" name="Isosceles Triangle 1"/>
              <p:cNvSpPr/>
              <p:nvPr/>
            </p:nvSpPr>
            <p:spPr>
              <a:xfrm rot="18876191">
                <a:off x="5038085" y="2845570"/>
                <a:ext cx="390130" cy="233154"/>
              </a:xfrm>
              <a:prstGeom prst="triangle">
                <a:avLst/>
              </a:prstGeom>
              <a:solidFill>
                <a:srgbClr val="009BD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Isosceles Triangle 153"/>
              <p:cNvSpPr/>
              <p:nvPr/>
            </p:nvSpPr>
            <p:spPr>
              <a:xfrm rot="2723809" flipH="1">
                <a:off x="6646893" y="2845570"/>
                <a:ext cx="390130" cy="233154"/>
              </a:xfrm>
              <a:prstGeom prst="triangl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Isosceles Triangle 154"/>
              <p:cNvSpPr/>
              <p:nvPr/>
            </p:nvSpPr>
            <p:spPr>
              <a:xfrm rot="2723809" flipV="1">
                <a:off x="5029785" y="4504058"/>
                <a:ext cx="390130" cy="233154"/>
              </a:xfrm>
              <a:prstGeom prst="triangle">
                <a:avLst/>
              </a:prstGeom>
              <a:solidFill>
                <a:srgbClr val="2AA62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Isosceles Triangle 155"/>
              <p:cNvSpPr/>
              <p:nvPr/>
            </p:nvSpPr>
            <p:spPr>
              <a:xfrm rot="18876191" flipH="1" flipV="1">
                <a:off x="6638593" y="4504058"/>
                <a:ext cx="390130" cy="233154"/>
              </a:xfrm>
              <a:prstGeom prst="triangle">
                <a:avLst/>
              </a:prstGeom>
              <a:solidFill>
                <a:srgbClr val="FF33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61" name="Rectangle 160"/>
            <p:cNvSpPr/>
            <p:nvPr/>
          </p:nvSpPr>
          <p:spPr>
            <a:xfrm>
              <a:off x="1044721" y="1576311"/>
              <a:ext cx="142026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u="sng" dirty="0" smtClean="0">
                  <a:solidFill>
                    <a:srgbClr val="009BD2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Strengths</a:t>
              </a:r>
              <a:endParaRPr lang="en-US" sz="2000" b="1" u="sng" dirty="0">
                <a:solidFill>
                  <a:srgbClr val="009BD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62" name="Rectangle 161"/>
            <p:cNvSpPr/>
            <p:nvPr/>
          </p:nvSpPr>
          <p:spPr>
            <a:xfrm>
              <a:off x="7402103" y="1596942"/>
              <a:ext cx="175208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u="sng" dirty="0" smtClean="0">
                  <a:solidFill>
                    <a:srgbClr val="FFC00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Weaknesses</a:t>
              </a:r>
              <a:endParaRPr lang="en-US" sz="2000" b="1" u="sng" dirty="0">
                <a:solidFill>
                  <a:srgbClr val="FFC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63" name="Rectangle 162"/>
            <p:cNvSpPr/>
            <p:nvPr/>
          </p:nvSpPr>
          <p:spPr>
            <a:xfrm>
              <a:off x="7402103" y="4180272"/>
              <a:ext cx="116057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u="sng" dirty="0" smtClean="0">
                  <a:solidFill>
                    <a:srgbClr val="FF330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Threats</a:t>
              </a:r>
              <a:endParaRPr lang="en-US" sz="2000" b="1" u="sng" dirty="0">
                <a:solidFill>
                  <a:srgbClr val="FF33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64" name="Rectangle 163"/>
            <p:cNvSpPr/>
            <p:nvPr/>
          </p:nvSpPr>
          <p:spPr>
            <a:xfrm>
              <a:off x="1044721" y="4209125"/>
              <a:ext cx="198323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u="sng" dirty="0" smtClean="0">
                  <a:solidFill>
                    <a:srgbClr val="2AA62A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Opportunities</a:t>
              </a:r>
              <a:endParaRPr lang="en-US" sz="2000" b="1" u="sng" dirty="0">
                <a:solidFill>
                  <a:srgbClr val="2AA62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478198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123562" y="1242855"/>
            <a:ext cx="11858888" cy="5367515"/>
            <a:chOff x="123562" y="1242855"/>
            <a:chExt cx="11858888" cy="5367515"/>
          </a:xfrm>
        </p:grpSpPr>
        <p:sp>
          <p:nvSpPr>
            <p:cNvPr id="4" name="Rectangle 3"/>
            <p:cNvSpPr/>
            <p:nvPr/>
          </p:nvSpPr>
          <p:spPr>
            <a:xfrm>
              <a:off x="285750" y="1276350"/>
              <a:ext cx="5791200" cy="26289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Rectangle 4"/>
            <p:cNvSpPr/>
            <p:nvPr/>
          </p:nvSpPr>
          <p:spPr>
            <a:xfrm>
              <a:off x="6191250" y="1276350"/>
              <a:ext cx="5791200" cy="26289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85750" y="3981470"/>
              <a:ext cx="5791200" cy="26289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Rectangle 6"/>
            <p:cNvSpPr/>
            <p:nvPr/>
          </p:nvSpPr>
          <p:spPr>
            <a:xfrm>
              <a:off x="6191250" y="3981470"/>
              <a:ext cx="5791200" cy="26289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285750" y="1242855"/>
              <a:ext cx="1295400" cy="1164583"/>
              <a:chOff x="304800" y="838201"/>
              <a:chExt cx="1295400" cy="1164583"/>
            </a:xfrm>
            <a:solidFill>
              <a:srgbClr val="009BD2"/>
            </a:solidFill>
          </p:grpSpPr>
          <p:sp>
            <p:nvSpPr>
              <p:cNvPr id="9" name="Diagonal Stripe 8"/>
              <p:cNvSpPr/>
              <p:nvPr/>
            </p:nvSpPr>
            <p:spPr>
              <a:xfrm>
                <a:off x="304800" y="877870"/>
                <a:ext cx="1295400" cy="1124914"/>
              </a:xfrm>
              <a:prstGeom prst="diagStrip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0" name="Straight Connector 9"/>
              <p:cNvCxnSpPr/>
              <p:nvPr/>
            </p:nvCxnSpPr>
            <p:spPr>
              <a:xfrm flipV="1">
                <a:off x="304800" y="838201"/>
                <a:ext cx="762000" cy="640470"/>
              </a:xfrm>
              <a:prstGeom prst="line">
                <a:avLst/>
              </a:prstGeom>
              <a:grpFill/>
              <a:ln w="3175">
                <a:solidFill>
                  <a:schemeClr val="bg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flipV="1">
                <a:off x="310583" y="877870"/>
                <a:ext cx="1213417" cy="1043347"/>
              </a:xfrm>
              <a:prstGeom prst="line">
                <a:avLst/>
              </a:prstGeom>
              <a:grpFill/>
              <a:ln w="3175">
                <a:solidFill>
                  <a:schemeClr val="bg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Rectangle 11"/>
            <p:cNvSpPr/>
            <p:nvPr/>
          </p:nvSpPr>
          <p:spPr>
            <a:xfrm rot="19202037">
              <a:off x="275878" y="1529382"/>
              <a:ext cx="99681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dirty="0" smtClean="0">
                  <a:solidFill>
                    <a:schemeClr val="bg1"/>
                  </a:solidFill>
                </a:rPr>
                <a:t>Strengths</a:t>
              </a:r>
              <a:endParaRPr lang="fr-FR" sz="1600" dirty="0">
                <a:solidFill>
                  <a:schemeClr val="bg1"/>
                </a:solidFill>
              </a:endParaRPr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6195084" y="1252913"/>
              <a:ext cx="1295400" cy="1154525"/>
              <a:chOff x="304800" y="838201"/>
              <a:chExt cx="1295400" cy="1154525"/>
            </a:xfrm>
            <a:solidFill>
              <a:srgbClr val="FFC000"/>
            </a:solidFill>
          </p:grpSpPr>
          <p:sp>
            <p:nvSpPr>
              <p:cNvPr id="14" name="Diagonal Stripe 13"/>
              <p:cNvSpPr/>
              <p:nvPr/>
            </p:nvSpPr>
            <p:spPr>
              <a:xfrm>
                <a:off x="304800" y="867812"/>
                <a:ext cx="1295400" cy="1124914"/>
              </a:xfrm>
              <a:prstGeom prst="diagStrip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5" name="Straight Connector 14"/>
              <p:cNvCxnSpPr/>
              <p:nvPr/>
            </p:nvCxnSpPr>
            <p:spPr>
              <a:xfrm flipV="1">
                <a:off x="304800" y="838201"/>
                <a:ext cx="762000" cy="640470"/>
              </a:xfrm>
              <a:prstGeom prst="line">
                <a:avLst/>
              </a:prstGeom>
              <a:grpFill/>
              <a:ln w="3175">
                <a:solidFill>
                  <a:schemeClr val="bg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flipV="1">
                <a:off x="310583" y="877870"/>
                <a:ext cx="1213417" cy="1043347"/>
              </a:xfrm>
              <a:prstGeom prst="line">
                <a:avLst/>
              </a:prstGeom>
              <a:grpFill/>
              <a:ln w="3175">
                <a:solidFill>
                  <a:schemeClr val="bg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" name="Rectangle 16"/>
            <p:cNvSpPr/>
            <p:nvPr/>
          </p:nvSpPr>
          <p:spPr>
            <a:xfrm rot="19202037">
              <a:off x="6121226" y="1537076"/>
              <a:ext cx="1162049" cy="3231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500" b="1" dirty="0" smtClean="0">
                  <a:solidFill>
                    <a:schemeClr val="bg1"/>
                  </a:solidFill>
                </a:rPr>
                <a:t>Weaknesses</a:t>
              </a:r>
              <a:endParaRPr lang="fr-FR" sz="1500" dirty="0">
                <a:solidFill>
                  <a:schemeClr val="bg1"/>
                </a:solidFill>
              </a:endParaRPr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6191250" y="3954594"/>
              <a:ext cx="1295400" cy="1154525"/>
              <a:chOff x="286317" y="838201"/>
              <a:chExt cx="1295400" cy="1154525"/>
            </a:xfrm>
            <a:solidFill>
              <a:srgbClr val="FF3300"/>
            </a:solidFill>
          </p:grpSpPr>
          <p:sp>
            <p:nvSpPr>
              <p:cNvPr id="19" name="Diagonal Stripe 18"/>
              <p:cNvSpPr/>
              <p:nvPr/>
            </p:nvSpPr>
            <p:spPr>
              <a:xfrm>
                <a:off x="286317" y="867812"/>
                <a:ext cx="1295400" cy="1124914"/>
              </a:xfrm>
              <a:prstGeom prst="diagStrip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 flipV="1">
                <a:off x="304800" y="838201"/>
                <a:ext cx="762000" cy="640470"/>
              </a:xfrm>
              <a:prstGeom prst="line">
                <a:avLst/>
              </a:prstGeom>
              <a:grpFill/>
              <a:ln w="3175">
                <a:solidFill>
                  <a:schemeClr val="bg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flipV="1">
                <a:off x="310583" y="877870"/>
                <a:ext cx="1213417" cy="1043347"/>
              </a:xfrm>
              <a:prstGeom prst="line">
                <a:avLst/>
              </a:prstGeom>
              <a:grpFill/>
              <a:ln w="3175">
                <a:solidFill>
                  <a:schemeClr val="bg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" name="Rectangle 21"/>
            <p:cNvSpPr/>
            <p:nvPr/>
          </p:nvSpPr>
          <p:spPr>
            <a:xfrm rot="19202037">
              <a:off x="6260033" y="4238887"/>
              <a:ext cx="82163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dirty="0" smtClean="0">
                  <a:solidFill>
                    <a:schemeClr val="bg1"/>
                  </a:solidFill>
                </a:rPr>
                <a:t>Threats</a:t>
              </a:r>
              <a:endParaRPr lang="fr-FR" sz="1600" dirty="0">
                <a:solidFill>
                  <a:schemeClr val="bg1"/>
                </a:solidFill>
              </a:endParaRPr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289049" y="3942860"/>
              <a:ext cx="1295400" cy="1187229"/>
              <a:chOff x="304800" y="838201"/>
              <a:chExt cx="1295400" cy="1187229"/>
            </a:xfrm>
            <a:solidFill>
              <a:srgbClr val="33CC33"/>
            </a:solidFill>
          </p:grpSpPr>
          <p:sp>
            <p:nvSpPr>
              <p:cNvPr id="24" name="Diagonal Stripe 23"/>
              <p:cNvSpPr/>
              <p:nvPr/>
            </p:nvSpPr>
            <p:spPr>
              <a:xfrm>
                <a:off x="304800" y="900516"/>
                <a:ext cx="1295400" cy="1124914"/>
              </a:xfrm>
              <a:prstGeom prst="diagStrip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5" name="Straight Connector 24"/>
              <p:cNvCxnSpPr/>
              <p:nvPr/>
            </p:nvCxnSpPr>
            <p:spPr>
              <a:xfrm flipV="1">
                <a:off x="304800" y="838201"/>
                <a:ext cx="762000" cy="640470"/>
              </a:xfrm>
              <a:prstGeom prst="line">
                <a:avLst/>
              </a:prstGeom>
              <a:grpFill/>
              <a:ln w="3175">
                <a:solidFill>
                  <a:schemeClr val="bg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flipV="1">
                <a:off x="310583" y="877870"/>
                <a:ext cx="1213417" cy="1043347"/>
              </a:xfrm>
              <a:prstGeom prst="line">
                <a:avLst/>
              </a:prstGeom>
              <a:grpFill/>
              <a:ln w="3175">
                <a:solidFill>
                  <a:schemeClr val="bg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7" name="Rectangle 26"/>
            <p:cNvSpPr/>
            <p:nvPr/>
          </p:nvSpPr>
          <p:spPr>
            <a:xfrm rot="19202037">
              <a:off x="123562" y="4271924"/>
              <a:ext cx="1298753" cy="3231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500" b="1" dirty="0" smtClean="0">
                  <a:solidFill>
                    <a:schemeClr val="bg1"/>
                  </a:solidFill>
                </a:rPr>
                <a:t>Opportunities</a:t>
              </a:r>
              <a:endParaRPr lang="fr-FR" sz="1500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31" name="Straight Connector 30"/>
          <p:cNvCxnSpPr/>
          <p:nvPr/>
        </p:nvCxnSpPr>
        <p:spPr>
          <a:xfrm>
            <a:off x="413124" y="933394"/>
            <a:ext cx="5040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378655" y="443593"/>
            <a:ext cx="51125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SWOT analysis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96831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285750" y="1276350"/>
            <a:ext cx="11696700" cy="5334020"/>
            <a:chOff x="285750" y="1276350"/>
            <a:chExt cx="11696700" cy="5334020"/>
          </a:xfrm>
        </p:grpSpPr>
        <p:sp>
          <p:nvSpPr>
            <p:cNvPr id="8" name="Rectangle 7"/>
            <p:cNvSpPr/>
            <p:nvPr/>
          </p:nvSpPr>
          <p:spPr>
            <a:xfrm>
              <a:off x="285750" y="1276350"/>
              <a:ext cx="5791200" cy="26289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210300" y="1276350"/>
              <a:ext cx="5772150" cy="26289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85750" y="3981470"/>
              <a:ext cx="5772150" cy="26289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210300" y="3981470"/>
              <a:ext cx="5772150" cy="26289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210300" y="1276350"/>
              <a:ext cx="5772150" cy="590570"/>
            </a:xfrm>
            <a:prstGeom prst="rect">
              <a:avLst/>
            </a:prstGeom>
            <a:gradFill>
              <a:gsLst>
                <a:gs pos="57000">
                  <a:srgbClr val="FFC000"/>
                </a:gs>
                <a:gs pos="100000">
                  <a:srgbClr val="FF9933"/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210300" y="3952885"/>
              <a:ext cx="5772150" cy="590570"/>
            </a:xfrm>
            <a:prstGeom prst="rect">
              <a:avLst/>
            </a:prstGeom>
            <a:gradFill>
              <a:gsLst>
                <a:gs pos="0">
                  <a:srgbClr val="FF3300"/>
                </a:gs>
                <a:gs pos="100000">
                  <a:srgbClr val="C42500"/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85750" y="3962420"/>
              <a:ext cx="5772150" cy="590570"/>
            </a:xfrm>
            <a:prstGeom prst="rect">
              <a:avLst/>
            </a:prstGeom>
            <a:gradFill>
              <a:gsLst>
                <a:gs pos="0">
                  <a:srgbClr val="33CC33"/>
                </a:gs>
                <a:gs pos="100000">
                  <a:srgbClr val="2AA62A"/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3" name="Rectangle 22"/>
          <p:cNvSpPr/>
          <p:nvPr/>
        </p:nvSpPr>
        <p:spPr>
          <a:xfrm>
            <a:off x="6439414" y="1371580"/>
            <a:ext cx="17520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Weaknesses</a:t>
            </a:r>
            <a:endParaRPr lang="en-US" sz="20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18094" y="4057650"/>
            <a:ext cx="19832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Opportunities</a:t>
            </a:r>
            <a:endParaRPr lang="en-US" sz="20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439414" y="4057650"/>
            <a:ext cx="11605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Threats</a:t>
            </a:r>
            <a:endParaRPr lang="en-US" sz="20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413124" y="933394"/>
            <a:ext cx="5040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78655" y="443593"/>
            <a:ext cx="51125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SWOT analysis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5275" y="1275019"/>
            <a:ext cx="5772150" cy="590570"/>
          </a:xfrm>
          <a:prstGeom prst="rect">
            <a:avLst/>
          </a:prstGeom>
          <a:gradFill flip="none" rotWithShape="1">
            <a:gsLst>
              <a:gs pos="100000">
                <a:srgbClr val="009BD2"/>
              </a:gs>
              <a:gs pos="0">
                <a:srgbClr val="0070C0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618094" y="1371580"/>
            <a:ext cx="14202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Strengths</a:t>
            </a:r>
            <a:endParaRPr lang="en-US" sz="20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7243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285750" y="1276350"/>
            <a:ext cx="11696700" cy="5334020"/>
            <a:chOff x="285750" y="1276350"/>
            <a:chExt cx="11696700" cy="5334020"/>
          </a:xfrm>
        </p:grpSpPr>
        <p:sp>
          <p:nvSpPr>
            <p:cNvPr id="8" name="Rectangle 7"/>
            <p:cNvSpPr/>
            <p:nvPr/>
          </p:nvSpPr>
          <p:spPr>
            <a:xfrm>
              <a:off x="285750" y="1276350"/>
              <a:ext cx="5791200" cy="26289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210300" y="1276350"/>
              <a:ext cx="5772150" cy="26289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85750" y="3981470"/>
              <a:ext cx="5772150" cy="26289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210300" y="3981470"/>
              <a:ext cx="5772150" cy="26289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04800" y="1276350"/>
              <a:ext cx="5772150" cy="59057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210300" y="1276350"/>
              <a:ext cx="5772150" cy="59057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210300" y="3952885"/>
              <a:ext cx="5772150" cy="590570"/>
            </a:xfrm>
            <a:prstGeom prst="rect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85750" y="3962420"/>
              <a:ext cx="5772150" cy="590570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3" name="Rectangle 22"/>
          <p:cNvSpPr/>
          <p:nvPr/>
        </p:nvSpPr>
        <p:spPr>
          <a:xfrm>
            <a:off x="6439414" y="1371580"/>
            <a:ext cx="17520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Weaknesses</a:t>
            </a:r>
            <a:endParaRPr lang="en-US" sz="20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18094" y="4057650"/>
            <a:ext cx="19832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Opportunities</a:t>
            </a:r>
            <a:endParaRPr lang="en-US" sz="20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439414" y="4057650"/>
            <a:ext cx="11605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Threats</a:t>
            </a:r>
            <a:endParaRPr lang="en-US" sz="20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18094" y="1371580"/>
            <a:ext cx="14202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Strengths</a:t>
            </a:r>
            <a:endParaRPr lang="en-US" sz="20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413124" y="933394"/>
            <a:ext cx="5040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78655" y="443593"/>
            <a:ext cx="51125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SWOT analysis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7156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85750" y="1276350"/>
            <a:ext cx="5791200" cy="26289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6083300" y="1276350"/>
            <a:ext cx="5791200" cy="26289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285750" y="3905250"/>
            <a:ext cx="5791200" cy="26289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6076950" y="3905250"/>
            <a:ext cx="5791200" cy="26289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Rectangle 40"/>
          <p:cNvSpPr/>
          <p:nvPr/>
        </p:nvSpPr>
        <p:spPr>
          <a:xfrm>
            <a:off x="5495359" y="3368147"/>
            <a:ext cx="580266" cy="540000"/>
          </a:xfrm>
          <a:prstGeom prst="rect">
            <a:avLst/>
          </a:prstGeom>
          <a:solidFill>
            <a:srgbClr val="009B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Rectangle 41"/>
          <p:cNvSpPr/>
          <p:nvPr/>
        </p:nvSpPr>
        <p:spPr>
          <a:xfrm>
            <a:off x="6084016" y="3368147"/>
            <a:ext cx="580266" cy="54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Rectangle 42"/>
          <p:cNvSpPr/>
          <p:nvPr/>
        </p:nvSpPr>
        <p:spPr>
          <a:xfrm>
            <a:off x="6084349" y="3912155"/>
            <a:ext cx="579600" cy="540000"/>
          </a:xfrm>
          <a:prstGeom prst="rect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Rectangle 43"/>
          <p:cNvSpPr/>
          <p:nvPr/>
        </p:nvSpPr>
        <p:spPr>
          <a:xfrm>
            <a:off x="5495692" y="3912155"/>
            <a:ext cx="579600" cy="540000"/>
          </a:xfrm>
          <a:prstGeom prst="rect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5" name="Straight Connector 44"/>
          <p:cNvCxnSpPr/>
          <p:nvPr/>
        </p:nvCxnSpPr>
        <p:spPr>
          <a:xfrm>
            <a:off x="413124" y="933394"/>
            <a:ext cx="5040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378655" y="443593"/>
            <a:ext cx="51125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SWOT analysis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859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413124" y="933394"/>
            <a:ext cx="5040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78655" y="443593"/>
            <a:ext cx="2193095" cy="403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SWOT analysis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891191" y="1918606"/>
            <a:ext cx="9820351" cy="4438650"/>
            <a:chOff x="397705" y="1352550"/>
            <a:chExt cx="10558988" cy="5257800"/>
          </a:xfrm>
        </p:grpSpPr>
        <p:sp>
          <p:nvSpPr>
            <p:cNvPr id="27" name="Rectangle 26"/>
            <p:cNvSpPr/>
            <p:nvPr/>
          </p:nvSpPr>
          <p:spPr bwMode="auto">
            <a:xfrm>
              <a:off x="403482" y="1861368"/>
              <a:ext cx="5023701" cy="2068889"/>
            </a:xfrm>
            <a:prstGeom prst="rect">
              <a:avLst/>
            </a:prstGeom>
            <a:solidFill>
              <a:srgbClr val="E4E4E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extrusionH="1003300"/>
          </p:spPr>
          <p:txBody>
            <a:bodyPr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403482" y="1352550"/>
              <a:ext cx="5023701" cy="508818"/>
            </a:xfrm>
            <a:prstGeom prst="rect">
              <a:avLst/>
            </a:prstGeom>
            <a:solidFill>
              <a:srgbClr val="009BD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extrusionH="1003300"/>
          </p:spPr>
          <p:txBody>
            <a:bodyPr/>
            <a:lstStyle/>
            <a:p>
              <a:pPr>
                <a:buFont typeface="Times New Roman" pitchFamily="16" charset="0"/>
                <a:buNone/>
                <a:defRPr/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6189447" y="1352550"/>
              <a:ext cx="4767246" cy="5076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extrusionH="1003300"/>
          </p:spPr>
          <p:txBody>
            <a:bodyPr/>
            <a:lstStyle/>
            <a:p>
              <a:pPr>
                <a:buFont typeface="Times New Roman" pitchFamily="16" charset="0"/>
                <a:buNone/>
                <a:defRPr/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6189447" y="4032641"/>
              <a:ext cx="4767246" cy="508818"/>
            </a:xfrm>
            <a:prstGeom prst="rect">
              <a:avLst/>
            </a:prstGeom>
            <a:solidFill>
              <a:srgbClr val="FF33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extrusionH="1003300"/>
          </p:spPr>
          <p:txBody>
            <a:bodyPr/>
            <a:lstStyle/>
            <a:p>
              <a:pPr>
                <a:buFont typeface="Times New Roman" pitchFamily="16" charset="0"/>
                <a:buNone/>
                <a:defRPr/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 bwMode="auto">
            <a:xfrm>
              <a:off x="403482" y="4032641"/>
              <a:ext cx="5023701" cy="508818"/>
            </a:xfrm>
            <a:prstGeom prst="rect">
              <a:avLst/>
            </a:prstGeom>
            <a:solidFill>
              <a:srgbClr val="2AA62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extrusionH="1003300"/>
          </p:spPr>
          <p:txBody>
            <a:bodyPr/>
            <a:lstStyle/>
            <a:p>
              <a:pPr>
                <a:buFont typeface="Times New Roman" pitchFamily="16" charset="0"/>
                <a:buNone/>
                <a:defRPr/>
              </a:pP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35838" y="1352550"/>
              <a:ext cx="1843912" cy="51378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 smtClean="0">
                  <a:solidFill>
                    <a:schemeClr val="bg1"/>
                  </a:solidFill>
                </a:rPr>
                <a:t>STRENGTHS</a:t>
              </a:r>
              <a:endParaRPr lang="fr-FR" sz="2400" dirty="0">
                <a:solidFill>
                  <a:schemeClr val="bg1"/>
                </a:solidFill>
              </a:endParaRPr>
            </a:p>
          </p:txBody>
        </p:sp>
        <p:sp>
          <p:nvSpPr>
            <p:cNvPr id="33" name="TextBox 16"/>
            <p:cNvSpPr txBox="1">
              <a:spLocks noChangeArrowheads="1"/>
            </p:cNvSpPr>
            <p:nvPr/>
          </p:nvSpPr>
          <p:spPr bwMode="auto">
            <a:xfrm>
              <a:off x="635838" y="2319977"/>
              <a:ext cx="3652504" cy="10426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hangingPunct="1">
                <a:lnSpc>
                  <a:spcPct val="100000"/>
                </a:lnSpc>
                <a:spcBef>
                  <a:spcPct val="20000"/>
                </a:spcBef>
                <a:buClrTx/>
                <a:buSzTx/>
                <a:buFont typeface="Arial" charset="0"/>
                <a:buChar char="•"/>
              </a:pPr>
              <a:r>
                <a:rPr lang="en-US" sz="16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itchFamily="34" charset="0"/>
                  <a:cs typeface="Arial" charset="0"/>
                </a:rPr>
                <a:t>This </a:t>
              </a:r>
              <a:r>
                <a:rPr lang="en-US" sz="1600" noProof="1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itchFamily="34" charset="0"/>
                  <a:cs typeface="Arial" charset="0"/>
                </a:rPr>
                <a:t>is an example text. </a:t>
              </a:r>
            </a:p>
            <a:p>
              <a:pPr hangingPunct="1">
                <a:lnSpc>
                  <a:spcPct val="100000"/>
                </a:lnSpc>
                <a:spcBef>
                  <a:spcPct val="20000"/>
                </a:spcBef>
                <a:buClrTx/>
                <a:buSzTx/>
                <a:buFont typeface="Arial" charset="0"/>
                <a:buChar char="•"/>
              </a:pPr>
              <a:r>
                <a:rPr lang="en-US" sz="1600" noProof="1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itchFamily="34" charset="0"/>
                  <a:cs typeface="Arial" charset="0"/>
                </a:rPr>
                <a:t>Go ahead </a:t>
              </a:r>
              <a:r>
                <a:rPr lang="en-US" sz="16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itchFamily="34" charset="0"/>
                  <a:cs typeface="Arial" charset="0"/>
                </a:rPr>
                <a:t>and replace </a:t>
              </a:r>
              <a:r>
                <a:rPr lang="en-US" sz="1600" noProof="1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itchFamily="34" charset="0"/>
                  <a:cs typeface="Arial" charset="0"/>
                </a:rPr>
                <a:t>it with your own text. </a:t>
              </a:r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6189448" y="1861368"/>
              <a:ext cx="4767245" cy="2068889"/>
            </a:xfrm>
            <a:prstGeom prst="rect">
              <a:avLst/>
            </a:prstGeom>
            <a:solidFill>
              <a:srgbClr val="E4E4E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extrusionH="1003300"/>
          </p:spPr>
          <p:txBody>
            <a:bodyPr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6189448" y="4541461"/>
              <a:ext cx="4767245" cy="2068889"/>
            </a:xfrm>
            <a:prstGeom prst="rect">
              <a:avLst/>
            </a:prstGeom>
            <a:solidFill>
              <a:srgbClr val="E4E4E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extrusionH="1003300"/>
          </p:spPr>
          <p:txBody>
            <a:bodyPr/>
            <a:lstStyle/>
            <a:p>
              <a:pPr>
                <a:buFont typeface="Times New Roman" pitchFamily="16" charset="0"/>
                <a:buNone/>
                <a:defRPr/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397705" y="4541461"/>
              <a:ext cx="5024056" cy="2068889"/>
            </a:xfrm>
            <a:prstGeom prst="rect">
              <a:avLst/>
            </a:prstGeom>
            <a:solidFill>
              <a:srgbClr val="E4E4E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extrusionH="1003300"/>
          </p:spPr>
          <p:txBody>
            <a:bodyPr/>
            <a:lstStyle/>
            <a:p>
              <a:pPr>
                <a:buFont typeface="Times New Roman" pitchFamily="16" charset="0"/>
                <a:buNone/>
                <a:defRPr/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6489537" y="1352550"/>
              <a:ext cx="2070478" cy="51378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 smtClean="0">
                  <a:solidFill>
                    <a:schemeClr val="bg1"/>
                  </a:solidFill>
                </a:rPr>
                <a:t>WEAKNESSES</a:t>
              </a:r>
              <a:endParaRPr lang="fr-FR" sz="2400" dirty="0">
                <a:solidFill>
                  <a:schemeClr val="bg1"/>
                </a:solidFill>
              </a:endParaRPr>
            </a:p>
          </p:txBody>
        </p:sp>
        <p:sp>
          <p:nvSpPr>
            <p:cNvPr id="38" name="TextBox 37"/>
            <p:cNvSpPr txBox="1">
              <a:spLocks noChangeArrowheads="1"/>
            </p:cNvSpPr>
            <p:nvPr/>
          </p:nvSpPr>
          <p:spPr bwMode="auto">
            <a:xfrm>
              <a:off x="6489537" y="2323891"/>
              <a:ext cx="3652504" cy="10426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hangingPunct="1">
                <a:lnSpc>
                  <a:spcPct val="100000"/>
                </a:lnSpc>
                <a:spcBef>
                  <a:spcPct val="20000"/>
                </a:spcBef>
                <a:buClrTx/>
                <a:buSzTx/>
                <a:buFont typeface="Arial" charset="0"/>
                <a:buChar char="•"/>
              </a:pPr>
              <a:r>
                <a:rPr lang="en-US" sz="16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itchFamily="34" charset="0"/>
                  <a:cs typeface="Arial" charset="0"/>
                </a:rPr>
                <a:t>This </a:t>
              </a:r>
              <a:r>
                <a:rPr lang="en-US" sz="1600" noProof="1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itchFamily="34" charset="0"/>
                  <a:cs typeface="Arial" charset="0"/>
                </a:rPr>
                <a:t>is an example text. </a:t>
              </a:r>
            </a:p>
            <a:p>
              <a:pPr hangingPunct="1">
                <a:lnSpc>
                  <a:spcPct val="100000"/>
                </a:lnSpc>
                <a:spcBef>
                  <a:spcPct val="20000"/>
                </a:spcBef>
                <a:buClrTx/>
                <a:buSzTx/>
                <a:buFont typeface="Arial" charset="0"/>
                <a:buChar char="•"/>
              </a:pPr>
              <a:r>
                <a:rPr lang="en-US" sz="1600" noProof="1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itchFamily="34" charset="0"/>
                  <a:cs typeface="Arial" charset="0"/>
                </a:rPr>
                <a:t>Go ahead </a:t>
              </a:r>
              <a:r>
                <a:rPr lang="en-US" sz="16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itchFamily="34" charset="0"/>
                  <a:cs typeface="Arial" charset="0"/>
                </a:rPr>
                <a:t>and replace </a:t>
              </a:r>
              <a:r>
                <a:rPr lang="en-US" sz="1600" noProof="1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itchFamily="34" charset="0"/>
                  <a:cs typeface="Arial" charset="0"/>
                </a:rPr>
                <a:t>it with your own text. </a:t>
              </a: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6489537" y="4061284"/>
              <a:ext cx="1427259" cy="51378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 smtClean="0">
                  <a:solidFill>
                    <a:schemeClr val="bg1"/>
                  </a:solidFill>
                </a:rPr>
                <a:t>THREATS</a:t>
              </a:r>
              <a:endParaRPr lang="fr-FR" sz="2400" dirty="0">
                <a:solidFill>
                  <a:schemeClr val="bg1"/>
                </a:solidFill>
              </a:endParaRPr>
            </a:p>
          </p:txBody>
        </p:sp>
        <p:sp>
          <p:nvSpPr>
            <p:cNvPr id="40" name="TextBox 39"/>
            <p:cNvSpPr txBox="1">
              <a:spLocks noChangeArrowheads="1"/>
            </p:cNvSpPr>
            <p:nvPr/>
          </p:nvSpPr>
          <p:spPr bwMode="auto">
            <a:xfrm>
              <a:off x="6489537" y="4949455"/>
              <a:ext cx="3351969" cy="10426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hangingPunct="1">
                <a:lnSpc>
                  <a:spcPct val="100000"/>
                </a:lnSpc>
                <a:spcBef>
                  <a:spcPct val="20000"/>
                </a:spcBef>
                <a:buClrTx/>
                <a:buSzTx/>
                <a:buFont typeface="Arial" charset="0"/>
                <a:buChar char="•"/>
              </a:pPr>
              <a:r>
                <a:rPr lang="en-US" sz="16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itchFamily="34" charset="0"/>
                  <a:cs typeface="Arial" charset="0"/>
                </a:rPr>
                <a:t>This </a:t>
              </a:r>
              <a:r>
                <a:rPr lang="en-US" sz="1600" noProof="1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itchFamily="34" charset="0"/>
                  <a:cs typeface="Arial" charset="0"/>
                </a:rPr>
                <a:t>is an example text. </a:t>
              </a:r>
            </a:p>
            <a:p>
              <a:pPr hangingPunct="1">
                <a:lnSpc>
                  <a:spcPct val="100000"/>
                </a:lnSpc>
                <a:spcBef>
                  <a:spcPct val="20000"/>
                </a:spcBef>
                <a:buClrTx/>
                <a:buSzTx/>
                <a:buFont typeface="Arial" charset="0"/>
                <a:buChar char="•"/>
              </a:pPr>
              <a:r>
                <a:rPr lang="en-US" sz="1600" noProof="1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itchFamily="34" charset="0"/>
                  <a:cs typeface="Arial" charset="0"/>
                </a:rPr>
                <a:t>Go ahead </a:t>
              </a:r>
              <a:r>
                <a:rPr lang="en-US" sz="16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itchFamily="34" charset="0"/>
                  <a:cs typeface="Arial" charset="0"/>
                </a:rPr>
                <a:t>and </a:t>
              </a:r>
              <a:r>
                <a:rPr lang="en-US" sz="1600" noProof="1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itchFamily="34" charset="0"/>
                  <a:cs typeface="Arial" charset="0"/>
                </a:rPr>
                <a:t>replace it with your own text. </a:t>
              </a: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635838" y="4066253"/>
              <a:ext cx="226254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 smtClean="0">
                  <a:solidFill>
                    <a:schemeClr val="bg1"/>
                  </a:solidFill>
                </a:rPr>
                <a:t>OPPORTUNITIES</a:t>
              </a:r>
              <a:endParaRPr lang="fr-FR" sz="2400" dirty="0">
                <a:solidFill>
                  <a:schemeClr val="bg1"/>
                </a:solidFill>
              </a:endParaRPr>
            </a:p>
          </p:txBody>
        </p:sp>
        <p:sp>
          <p:nvSpPr>
            <p:cNvPr id="42" name="TextBox 41"/>
            <p:cNvSpPr txBox="1">
              <a:spLocks noChangeArrowheads="1"/>
            </p:cNvSpPr>
            <p:nvPr/>
          </p:nvSpPr>
          <p:spPr bwMode="auto">
            <a:xfrm>
              <a:off x="635838" y="4945541"/>
              <a:ext cx="3351969" cy="10426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hangingPunct="1">
                <a:lnSpc>
                  <a:spcPct val="100000"/>
                </a:lnSpc>
                <a:spcBef>
                  <a:spcPct val="20000"/>
                </a:spcBef>
                <a:buClrTx/>
                <a:buSzTx/>
                <a:buFont typeface="Arial" charset="0"/>
                <a:buChar char="•"/>
              </a:pPr>
              <a:r>
                <a:rPr lang="en-US" sz="16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itchFamily="34" charset="0"/>
                  <a:cs typeface="Arial" charset="0"/>
                </a:rPr>
                <a:t>This </a:t>
              </a:r>
              <a:r>
                <a:rPr lang="en-US" sz="1600" noProof="1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itchFamily="34" charset="0"/>
                  <a:cs typeface="Arial" charset="0"/>
                </a:rPr>
                <a:t>is an example text. </a:t>
              </a:r>
            </a:p>
            <a:p>
              <a:pPr hangingPunct="1">
                <a:lnSpc>
                  <a:spcPct val="100000"/>
                </a:lnSpc>
                <a:spcBef>
                  <a:spcPct val="20000"/>
                </a:spcBef>
                <a:buClrTx/>
                <a:buSzTx/>
                <a:buFont typeface="Arial" charset="0"/>
                <a:buChar char="•"/>
              </a:pPr>
              <a:r>
                <a:rPr lang="en-US" sz="1600" noProof="1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itchFamily="34" charset="0"/>
                  <a:cs typeface="Arial" charset="0"/>
                </a:rPr>
                <a:t>Go ahead </a:t>
              </a:r>
              <a:r>
                <a:rPr lang="en-US" sz="160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itchFamily="34" charset="0"/>
                  <a:cs typeface="Arial" charset="0"/>
                </a:rPr>
                <a:t>and </a:t>
              </a:r>
              <a:r>
                <a:rPr lang="en-US" sz="1600" noProof="1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itchFamily="34" charset="0"/>
                  <a:cs typeface="Arial" charset="0"/>
                </a:rPr>
                <a:t>replace it with your own text. </a:t>
              </a: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8274889" y="1110249"/>
            <a:ext cx="3417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-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8017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413124" y="933394"/>
            <a:ext cx="5040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78655" y="443593"/>
            <a:ext cx="51125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SWOT analysis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403481" y="1861369"/>
            <a:ext cx="5687598" cy="206888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extrusionH="1003300"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403481" y="1352550"/>
            <a:ext cx="5687598" cy="508819"/>
          </a:xfrm>
          <a:prstGeom prst="re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extrusionH="1003300"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6189447" y="1352550"/>
            <a:ext cx="5688000" cy="507600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extrusionH="1003300"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6189447" y="4032641"/>
            <a:ext cx="5688000" cy="508819"/>
          </a:xfrm>
          <a:prstGeom prst="rect">
            <a:avLst/>
          </a:prstGeom>
          <a:solidFill>
            <a:srgbClr val="FF33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extrusionH="1003300"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403481" y="4032641"/>
            <a:ext cx="5687598" cy="508819"/>
          </a:xfrm>
          <a:prstGeom prst="rect">
            <a:avLst/>
          </a:prstGeom>
          <a:solidFill>
            <a:srgbClr val="33CC3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extrusionH="1003300"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35838" y="1352550"/>
            <a:ext cx="16918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STRENGTHS</a:t>
            </a:r>
            <a:endParaRPr lang="fr-FR" sz="2400" dirty="0">
              <a:solidFill>
                <a:schemeClr val="bg1"/>
              </a:solidFill>
            </a:endParaRPr>
          </a:p>
        </p:txBody>
      </p:sp>
      <p:sp>
        <p:nvSpPr>
          <p:cNvPr id="10" name="TextBox 16"/>
          <p:cNvSpPr txBox="1">
            <a:spLocks noChangeArrowheads="1"/>
          </p:cNvSpPr>
          <p:nvPr/>
        </p:nvSpPr>
        <p:spPr bwMode="auto">
          <a:xfrm>
            <a:off x="635838" y="2319977"/>
            <a:ext cx="3652504" cy="880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hangingPunct="1">
              <a:lnSpc>
                <a:spcPct val="100000"/>
              </a:lnSpc>
              <a:spcBef>
                <a:spcPct val="20000"/>
              </a:spcBef>
              <a:buClrTx/>
              <a:buSzTx/>
              <a:buFont typeface="Arial" charset="0"/>
              <a:buChar char="•"/>
            </a:pPr>
            <a:r>
              <a:rPr lang="en-US" sz="1600" noProof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Arial" charset="0"/>
              </a:rPr>
              <a:t>This </a:t>
            </a:r>
            <a:r>
              <a:rPr lang="en-US" sz="1600" noProof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Arial" charset="0"/>
              </a:rPr>
              <a:t>is an example text. </a:t>
            </a:r>
          </a:p>
          <a:p>
            <a:pPr hangingPunct="1">
              <a:lnSpc>
                <a:spcPct val="100000"/>
              </a:lnSpc>
              <a:spcBef>
                <a:spcPct val="20000"/>
              </a:spcBef>
              <a:buClrTx/>
              <a:buSzTx/>
              <a:buFont typeface="Arial" charset="0"/>
              <a:buChar char="•"/>
            </a:pPr>
            <a:r>
              <a:rPr lang="en-US" sz="1600" noProof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Arial" charset="0"/>
              </a:rPr>
              <a:t>Go ahead </a:t>
            </a:r>
            <a:r>
              <a:rPr lang="en-US" sz="1600" noProof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Arial" charset="0"/>
              </a:rPr>
              <a:t>and replace </a:t>
            </a:r>
            <a:r>
              <a:rPr lang="en-US" sz="1600" noProof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Arial" charset="0"/>
              </a:rPr>
              <a:t>it with your own text. 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6189448" y="1861369"/>
            <a:ext cx="5687999" cy="206888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extrusionH="1003300"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6189448" y="4541461"/>
            <a:ext cx="5687999" cy="206888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extrusionH="1003300"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378654" y="4541461"/>
            <a:ext cx="5712423" cy="206888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extrusionH="1003300"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489537" y="1352550"/>
            <a:ext cx="18996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WEAKNESSES</a:t>
            </a:r>
            <a:endParaRPr lang="fr-FR" sz="24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489537" y="2323891"/>
            <a:ext cx="3652504" cy="880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hangingPunct="1">
              <a:lnSpc>
                <a:spcPct val="100000"/>
              </a:lnSpc>
              <a:spcBef>
                <a:spcPct val="20000"/>
              </a:spcBef>
              <a:buClrTx/>
              <a:buSzTx/>
              <a:buFont typeface="Arial" charset="0"/>
              <a:buChar char="•"/>
            </a:pPr>
            <a:r>
              <a:rPr lang="en-US" sz="1600" noProof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Arial" charset="0"/>
              </a:rPr>
              <a:t>This </a:t>
            </a:r>
            <a:r>
              <a:rPr lang="en-US" sz="1600" noProof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Arial" charset="0"/>
              </a:rPr>
              <a:t>is an example text. </a:t>
            </a:r>
          </a:p>
          <a:p>
            <a:pPr hangingPunct="1">
              <a:lnSpc>
                <a:spcPct val="100000"/>
              </a:lnSpc>
              <a:spcBef>
                <a:spcPct val="20000"/>
              </a:spcBef>
              <a:buClrTx/>
              <a:buSzTx/>
              <a:buFont typeface="Arial" charset="0"/>
              <a:buChar char="•"/>
            </a:pPr>
            <a:r>
              <a:rPr lang="en-US" sz="1600" noProof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Arial" charset="0"/>
              </a:rPr>
              <a:t>Go ahead </a:t>
            </a:r>
            <a:r>
              <a:rPr lang="en-US" sz="1600" noProof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Arial" charset="0"/>
              </a:rPr>
              <a:t>and replace </a:t>
            </a:r>
            <a:r>
              <a:rPr lang="en-US" sz="1600" noProof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Arial" charset="0"/>
              </a:rPr>
              <a:t>it with your own text.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489537" y="4061284"/>
            <a:ext cx="13095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THREATS</a:t>
            </a:r>
            <a:endParaRPr lang="fr-FR" sz="24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6489537" y="4701806"/>
            <a:ext cx="3351969" cy="880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hangingPunct="1">
              <a:lnSpc>
                <a:spcPct val="100000"/>
              </a:lnSpc>
              <a:spcBef>
                <a:spcPct val="20000"/>
              </a:spcBef>
              <a:buClrTx/>
              <a:buSzTx/>
              <a:buFont typeface="Arial" charset="0"/>
              <a:buChar char="•"/>
            </a:pPr>
            <a:r>
              <a:rPr lang="en-US" sz="1600" noProof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Arial" charset="0"/>
              </a:rPr>
              <a:t>This </a:t>
            </a:r>
            <a:r>
              <a:rPr lang="en-US" sz="1600" noProof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Arial" charset="0"/>
              </a:rPr>
              <a:t>is an example text. </a:t>
            </a:r>
          </a:p>
          <a:p>
            <a:pPr hangingPunct="1">
              <a:lnSpc>
                <a:spcPct val="100000"/>
              </a:lnSpc>
              <a:spcBef>
                <a:spcPct val="20000"/>
              </a:spcBef>
              <a:buClrTx/>
              <a:buSzTx/>
              <a:buFont typeface="Arial" charset="0"/>
              <a:buChar char="•"/>
            </a:pPr>
            <a:r>
              <a:rPr lang="en-US" sz="1600" noProof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Arial" charset="0"/>
              </a:rPr>
              <a:t>Go ahead </a:t>
            </a:r>
            <a:r>
              <a:rPr lang="en-US" sz="1600" noProof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Arial" charset="0"/>
              </a:rPr>
              <a:t>and </a:t>
            </a:r>
            <a:r>
              <a:rPr lang="en-US" sz="1600" noProof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Arial" charset="0"/>
              </a:rPr>
              <a:t>replace it with your own text.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35838" y="4066253"/>
            <a:ext cx="22625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OPPORTUNITIES</a:t>
            </a:r>
            <a:endParaRPr lang="fr-FR" sz="24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635838" y="4697891"/>
            <a:ext cx="3351969" cy="880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hangingPunct="1">
              <a:lnSpc>
                <a:spcPct val="100000"/>
              </a:lnSpc>
              <a:spcBef>
                <a:spcPct val="20000"/>
              </a:spcBef>
              <a:buClrTx/>
              <a:buSzTx/>
              <a:buFont typeface="Arial" charset="0"/>
              <a:buChar char="•"/>
            </a:pPr>
            <a:r>
              <a:rPr lang="en-US" sz="1600" noProof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Arial" charset="0"/>
              </a:rPr>
              <a:t>This </a:t>
            </a:r>
            <a:r>
              <a:rPr lang="en-US" sz="1600" noProof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Arial" charset="0"/>
              </a:rPr>
              <a:t>is an example text. </a:t>
            </a:r>
          </a:p>
          <a:p>
            <a:pPr hangingPunct="1">
              <a:lnSpc>
                <a:spcPct val="100000"/>
              </a:lnSpc>
              <a:spcBef>
                <a:spcPct val="20000"/>
              </a:spcBef>
              <a:buClrTx/>
              <a:buSzTx/>
              <a:buFont typeface="Arial" charset="0"/>
              <a:buChar char="•"/>
            </a:pPr>
            <a:r>
              <a:rPr lang="en-US" sz="1600" noProof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Arial" charset="0"/>
              </a:rPr>
              <a:t>Go ahead </a:t>
            </a:r>
            <a:r>
              <a:rPr lang="en-US" sz="1600" noProof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Arial" charset="0"/>
              </a:rPr>
              <a:t>and </a:t>
            </a:r>
            <a:r>
              <a:rPr lang="en-US" sz="1600" noProof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Arial" charset="0"/>
              </a:rPr>
              <a:t>replace it with your own text. </a:t>
            </a:r>
          </a:p>
        </p:txBody>
      </p:sp>
    </p:spTree>
    <p:extLst>
      <p:ext uri="{BB962C8B-B14F-4D97-AF65-F5344CB8AC3E}">
        <p14:creationId xmlns:p14="http://schemas.microsoft.com/office/powerpoint/2010/main" val="3179207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4250055" y="1983658"/>
            <a:ext cx="1760400" cy="1724400"/>
          </a:xfrm>
          <a:prstGeom prst="re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extrusionH="1003300"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01322" y="2248305"/>
            <a:ext cx="1191755" cy="11079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Times New Roman" pitchFamily="16" charset="0"/>
              <a:buNone/>
              <a:defRPr/>
            </a:pPr>
            <a:r>
              <a:rPr lang="en-US" sz="6600" b="1" dirty="0">
                <a:solidFill>
                  <a:schemeClr val="bg1"/>
                </a:solidFill>
                <a:latin typeface="Verdana" pitchFamily="34" charset="0"/>
              </a:rPr>
              <a:t>S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6121194" y="3833718"/>
            <a:ext cx="1760506" cy="1722920"/>
          </a:xfrm>
          <a:prstGeom prst="rect">
            <a:avLst/>
          </a:prstGeom>
          <a:solidFill>
            <a:srgbClr val="FF33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extrusionH="1003300"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43913" y="4144510"/>
            <a:ext cx="948881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Times New Roman" pitchFamily="16" charset="0"/>
              <a:buNone/>
              <a:defRPr/>
            </a:pPr>
            <a:r>
              <a:rPr lang="en-US" sz="6600" b="1" dirty="0">
                <a:solidFill>
                  <a:schemeClr val="bg1"/>
                </a:solidFill>
                <a:latin typeface="Verdana" pitchFamily="34" charset="0"/>
              </a:rPr>
              <a:t>T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4246611" y="3833718"/>
            <a:ext cx="1760506" cy="1722920"/>
          </a:xfrm>
          <a:prstGeom prst="rect">
            <a:avLst/>
          </a:prstGeom>
          <a:solidFill>
            <a:srgbClr val="33CC3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extrusionH="1003300"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06427" y="4148247"/>
            <a:ext cx="1191755" cy="11079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buFont typeface="Times New Roman" pitchFamily="16" charset="0"/>
              <a:buNone/>
              <a:defRPr/>
            </a:pPr>
            <a:r>
              <a:rPr lang="en-US" sz="6600" b="1" dirty="0">
                <a:solidFill>
                  <a:schemeClr val="bg1"/>
                </a:solidFill>
                <a:latin typeface="Verdana" pitchFamily="34" charset="0"/>
              </a:rPr>
              <a:t>O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6121194" y="1983658"/>
            <a:ext cx="1760400" cy="1724400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extrusionH="1003300"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51218" y="2319569"/>
            <a:ext cx="1191755" cy="11079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Times New Roman" pitchFamily="16" charset="0"/>
              <a:buNone/>
              <a:defRPr/>
            </a:pPr>
            <a:r>
              <a:rPr lang="en-US" sz="6600" b="1" dirty="0">
                <a:solidFill>
                  <a:schemeClr val="bg1"/>
                </a:solidFill>
                <a:latin typeface="Verdana" pitchFamily="34" charset="0"/>
              </a:rPr>
              <a:t>W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413124" y="933394"/>
            <a:ext cx="5040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78655" y="443593"/>
            <a:ext cx="51125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SWOT analysis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50311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05017" y="2348208"/>
            <a:ext cx="26055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Brought to you by 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97186" y="3881258"/>
            <a:ext cx="54792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Check out</a:t>
            </a:r>
            <a:r>
              <a:rPr lang="en-US" sz="2000" b="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b="0" u="sng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pptpop.com</a:t>
            </a:r>
            <a:r>
              <a:rPr lang="en-US" sz="2000" b="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r>
              <a:rPr lang="en-US" sz="20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algn="ctr"/>
            <a:r>
              <a:rPr lang="en-US" sz="20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Learn </a:t>
            </a:r>
            <a:r>
              <a:rPr lang="en-US" sz="2000" b="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how to make irresistible presentations 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 pitches </a:t>
            </a:r>
            <a:r>
              <a:rPr lang="en-US" sz="2000" b="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that impress, persuade, and sell.</a:t>
            </a:r>
            <a:endParaRPr lang="en-US" sz="2000" b="0" dirty="0">
              <a:solidFill>
                <a:schemeClr val="tx1">
                  <a:lumMod val="50000"/>
                  <a:lumOff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15194" y="2689354"/>
            <a:ext cx="716253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8000" b="1" dirty="0" smtClean="0">
                <a:solidFill>
                  <a:srgbClr val="2D4251"/>
                </a:solidFill>
              </a:rPr>
              <a:t>::: </a:t>
            </a:r>
            <a:r>
              <a:rPr lang="en-US" sz="8000" b="1" i="1" dirty="0" smtClean="0">
                <a:solidFill>
                  <a:srgbClr val="2D425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PPTPOP</a:t>
            </a:r>
            <a:r>
              <a:rPr lang="en-GB" sz="8000" b="1" dirty="0" smtClean="0">
                <a:solidFill>
                  <a:srgbClr val="2D4251"/>
                </a:solidFill>
              </a:rPr>
              <a:t> ::: </a:t>
            </a:r>
            <a:endParaRPr lang="en-US" sz="8000" b="1" i="1" dirty="0">
              <a:solidFill>
                <a:srgbClr val="2D425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01478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413124" y="933394"/>
            <a:ext cx="5040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78655" y="443593"/>
            <a:ext cx="51125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SWOT analysis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3951142" y="1853178"/>
            <a:ext cx="3476172" cy="3555999"/>
            <a:chOff x="4212398" y="1853178"/>
            <a:chExt cx="3476172" cy="3555999"/>
          </a:xfrm>
        </p:grpSpPr>
        <p:grpSp>
          <p:nvGrpSpPr>
            <p:cNvPr id="19" name="Group 18"/>
            <p:cNvGrpSpPr/>
            <p:nvPr/>
          </p:nvGrpSpPr>
          <p:grpSpPr>
            <a:xfrm>
              <a:off x="4212398" y="1853178"/>
              <a:ext cx="3476172" cy="3555999"/>
              <a:chOff x="4143828" y="2002972"/>
              <a:chExt cx="2975428" cy="2975428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4884056" y="2002972"/>
                <a:ext cx="1494972" cy="297542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Oval 8"/>
              <p:cNvSpPr/>
              <p:nvPr/>
            </p:nvSpPr>
            <p:spPr>
              <a:xfrm rot="16200000">
                <a:off x="4884056" y="2111829"/>
                <a:ext cx="1494972" cy="297542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Teardrop 13"/>
            <p:cNvSpPr/>
            <p:nvPr/>
          </p:nvSpPr>
          <p:spPr>
            <a:xfrm>
              <a:off x="4320002" y="3849008"/>
              <a:ext cx="1529256" cy="1361622"/>
            </a:xfrm>
            <a:prstGeom prst="teardrop">
              <a:avLst/>
            </a:prstGeom>
            <a:solidFill>
              <a:srgbClr val="39D8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ardrop 14"/>
            <p:cNvSpPr/>
            <p:nvPr/>
          </p:nvSpPr>
          <p:spPr>
            <a:xfrm rot="10800000">
              <a:off x="6066972" y="2269556"/>
              <a:ext cx="1529256" cy="1361622"/>
            </a:xfrm>
            <a:prstGeom prst="teardrop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ardrop 15"/>
            <p:cNvSpPr/>
            <p:nvPr/>
          </p:nvSpPr>
          <p:spPr>
            <a:xfrm rot="10800000" flipV="1">
              <a:off x="6066972" y="3849007"/>
              <a:ext cx="1529256" cy="1361622"/>
            </a:xfrm>
            <a:prstGeom prst="teardrop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ardrop 16"/>
            <p:cNvSpPr/>
            <p:nvPr/>
          </p:nvSpPr>
          <p:spPr>
            <a:xfrm rot="10800000" flipH="1">
              <a:off x="4320001" y="2269556"/>
              <a:ext cx="1529256" cy="1361622"/>
            </a:xfrm>
            <a:prstGeom prst="teardrop">
              <a:avLst/>
            </a:prstGeom>
            <a:solidFill>
              <a:srgbClr val="009B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704249" y="2396369"/>
              <a:ext cx="1191755" cy="110799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buFont typeface="Times New Roman" pitchFamily="16" charset="0"/>
                <a:buNone/>
                <a:defRPr/>
              </a:pPr>
              <a:r>
                <a:rPr lang="en-US" sz="6600" b="1" dirty="0">
                  <a:solidFill>
                    <a:schemeClr val="bg1"/>
                  </a:solidFill>
                  <a:latin typeface="Verdana" pitchFamily="34" charset="0"/>
                </a:rPr>
                <a:t>S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212004" y="2396369"/>
              <a:ext cx="1191755" cy="110799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buFont typeface="Times New Roman" pitchFamily="16" charset="0"/>
                <a:buNone/>
                <a:defRPr/>
              </a:pPr>
              <a:r>
                <a:rPr lang="en-US" sz="6600" b="1" dirty="0" smtClean="0">
                  <a:solidFill>
                    <a:schemeClr val="bg1"/>
                  </a:solidFill>
                  <a:latin typeface="Verdana" pitchFamily="34" charset="0"/>
                </a:rPr>
                <a:t>W</a:t>
              </a:r>
              <a:endParaRPr lang="en-US" sz="6600" b="1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641758" y="3882681"/>
              <a:ext cx="1191755" cy="110799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buFont typeface="Times New Roman" pitchFamily="16" charset="0"/>
                <a:buNone/>
                <a:defRPr/>
              </a:pPr>
              <a:r>
                <a:rPr lang="en-US" sz="6600" b="1" dirty="0" smtClean="0">
                  <a:solidFill>
                    <a:schemeClr val="bg1"/>
                  </a:solidFill>
                  <a:latin typeface="Verdana" pitchFamily="34" charset="0"/>
                </a:rPr>
                <a:t>O</a:t>
              </a:r>
              <a:endParaRPr lang="en-US" sz="6600" b="1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401389" y="3882681"/>
              <a:ext cx="1191755" cy="110799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buFont typeface="Times New Roman" pitchFamily="16" charset="0"/>
                <a:buNone/>
                <a:defRPr/>
              </a:pPr>
              <a:r>
                <a:rPr lang="en-US" sz="6600" b="1" dirty="0" smtClean="0">
                  <a:solidFill>
                    <a:schemeClr val="bg1"/>
                  </a:solidFill>
                  <a:latin typeface="Verdana" pitchFamily="34" charset="0"/>
                </a:rPr>
                <a:t>T</a:t>
              </a:r>
              <a:endParaRPr lang="en-US" sz="6600" b="1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413124" y="1652711"/>
            <a:ext cx="2969503" cy="1618905"/>
            <a:chOff x="398610" y="1652711"/>
            <a:chExt cx="2969503" cy="1618905"/>
          </a:xfrm>
        </p:grpSpPr>
        <p:sp>
          <p:nvSpPr>
            <p:cNvPr id="25" name="Rectangle 24"/>
            <p:cNvSpPr/>
            <p:nvPr/>
          </p:nvSpPr>
          <p:spPr>
            <a:xfrm>
              <a:off x="398610" y="1652711"/>
              <a:ext cx="2969503" cy="16189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spcBef>
                  <a:spcPct val="20000"/>
                </a:spcBef>
              </a:pPr>
              <a:r>
                <a:rPr lang="en-US" sz="2400" dirty="0" smtClean="0">
                  <a:solidFill>
                    <a:srgbClr val="009BD2"/>
                  </a:solidFill>
                </a:rPr>
                <a:t>Strengths</a:t>
              </a:r>
              <a:br>
                <a:rPr lang="en-US" sz="2400" dirty="0" smtClean="0">
                  <a:solidFill>
                    <a:srgbClr val="009BD2"/>
                  </a:solidFill>
                </a:rPr>
              </a:br>
              <a:r>
                <a:rPr lang="en-US" sz="2400" dirty="0" smtClean="0">
                  <a:solidFill>
                    <a:srgbClr val="009BD2"/>
                  </a:solidFill>
                </a:rPr>
                <a:t/>
              </a:r>
              <a:br>
                <a:rPr lang="en-US" sz="2400" dirty="0" smtClean="0">
                  <a:solidFill>
                    <a:srgbClr val="009BD2"/>
                  </a:solidFill>
                </a:rPr>
              </a:br>
              <a:r>
                <a:rPr lang="en-US" sz="1600" noProof="1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Arial" charset="0"/>
                </a:rPr>
                <a:t>This is an example text. </a:t>
              </a:r>
            </a:p>
            <a:p>
              <a:pPr lvl="0">
                <a:spcBef>
                  <a:spcPct val="20000"/>
                </a:spcBef>
              </a:pPr>
              <a:r>
                <a:rPr lang="en-US" sz="1600" noProof="1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Arial" charset="0"/>
                </a:rPr>
                <a:t>Go ahead and replace it with your own text</a:t>
              </a:r>
              <a:r>
                <a:rPr lang="en-US" sz="1600" noProof="1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Arial" charset="0"/>
                </a:rPr>
                <a:t>. </a:t>
              </a:r>
              <a:endParaRPr lang="en-US" sz="1600" noProof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charset="0"/>
              </a:endParaRPr>
            </a:p>
          </p:txBody>
        </p:sp>
        <p:cxnSp>
          <p:nvCxnSpPr>
            <p:cNvPr id="30" name="Straight Connector 29"/>
            <p:cNvCxnSpPr/>
            <p:nvPr/>
          </p:nvCxnSpPr>
          <p:spPr>
            <a:xfrm>
              <a:off x="485694" y="2130822"/>
              <a:ext cx="1800000" cy="0"/>
            </a:xfrm>
            <a:prstGeom prst="line">
              <a:avLst/>
            </a:prstGeom>
            <a:ln>
              <a:solidFill>
                <a:srgbClr val="009BD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8265352" y="1652711"/>
            <a:ext cx="2809047" cy="1668149"/>
            <a:chOff x="8207296" y="1652711"/>
            <a:chExt cx="2809047" cy="1668149"/>
          </a:xfrm>
        </p:grpSpPr>
        <p:sp>
          <p:nvSpPr>
            <p:cNvPr id="26" name="Rectangle 25"/>
            <p:cNvSpPr/>
            <p:nvPr/>
          </p:nvSpPr>
          <p:spPr>
            <a:xfrm>
              <a:off x="8207296" y="1652711"/>
              <a:ext cx="2809047" cy="16681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 smtClean="0">
                  <a:solidFill>
                    <a:srgbClr val="FFC000"/>
                  </a:solidFill>
                </a:rPr>
                <a:t>Weaknesses</a:t>
              </a:r>
            </a:p>
            <a:p>
              <a:endParaRPr lang="en-US" sz="2400" dirty="0">
                <a:solidFill>
                  <a:srgbClr val="FFC000"/>
                </a:solidFill>
              </a:endParaRPr>
            </a:p>
            <a:p>
              <a:pPr lvl="0">
                <a:spcBef>
                  <a:spcPct val="20000"/>
                </a:spcBef>
              </a:pPr>
              <a:r>
                <a:rPr lang="en-US" sz="1600" noProof="1">
                  <a:solidFill>
                    <a:prstClr val="white">
                      <a:lumMod val="50000"/>
                    </a:prstClr>
                  </a:solidFill>
                  <a:latin typeface="Calibri" pitchFamily="34" charset="0"/>
                  <a:cs typeface="Arial" charset="0"/>
                </a:rPr>
                <a:t>This is an example text. </a:t>
              </a:r>
            </a:p>
            <a:p>
              <a:pPr lvl="0">
                <a:spcBef>
                  <a:spcPct val="20000"/>
                </a:spcBef>
              </a:pPr>
              <a:r>
                <a:rPr lang="en-US" sz="1600" noProof="1">
                  <a:solidFill>
                    <a:prstClr val="white">
                      <a:lumMod val="50000"/>
                    </a:prstClr>
                  </a:solidFill>
                  <a:latin typeface="Calibri" pitchFamily="34" charset="0"/>
                  <a:cs typeface="Arial" charset="0"/>
                </a:rPr>
                <a:t>Go ahead and replace it with your own text</a:t>
              </a:r>
              <a:r>
                <a:rPr lang="en-US" sz="1600" noProof="1">
                  <a:solidFill>
                    <a:prstClr val="white">
                      <a:lumMod val="50000"/>
                    </a:prstClr>
                  </a:solidFill>
                  <a:latin typeface="Calibri" pitchFamily="34" charset="0"/>
                  <a:cs typeface="Arial" charset="0"/>
                </a:rPr>
                <a:t>. </a:t>
              </a:r>
              <a:endParaRPr lang="en-US" sz="1600" noProof="1">
                <a:solidFill>
                  <a:prstClr val="white">
                    <a:lumMod val="50000"/>
                  </a:prstClr>
                </a:solidFill>
                <a:latin typeface="Calibri" pitchFamily="34" charset="0"/>
                <a:cs typeface="Arial" charset="0"/>
              </a:endParaRPr>
            </a:p>
          </p:txBody>
        </p:sp>
        <p:cxnSp>
          <p:nvCxnSpPr>
            <p:cNvPr id="31" name="Straight Connector 30"/>
            <p:cNvCxnSpPr/>
            <p:nvPr/>
          </p:nvCxnSpPr>
          <p:spPr>
            <a:xfrm>
              <a:off x="8323408" y="2130822"/>
              <a:ext cx="1800000" cy="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/>
          <p:cNvGrpSpPr/>
          <p:nvPr/>
        </p:nvGrpSpPr>
        <p:grpSpPr>
          <a:xfrm>
            <a:off x="8265352" y="4159396"/>
            <a:ext cx="2809047" cy="1668149"/>
            <a:chOff x="8207296" y="4159396"/>
            <a:chExt cx="2809047" cy="1668149"/>
          </a:xfrm>
        </p:grpSpPr>
        <p:sp>
          <p:nvSpPr>
            <p:cNvPr id="28" name="Rectangle 27"/>
            <p:cNvSpPr/>
            <p:nvPr/>
          </p:nvSpPr>
          <p:spPr>
            <a:xfrm>
              <a:off x="8207296" y="4159396"/>
              <a:ext cx="2809047" cy="16681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 smtClean="0">
                  <a:solidFill>
                    <a:srgbClr val="FF3300"/>
                  </a:solidFill>
                </a:rPr>
                <a:t>Threats</a:t>
              </a:r>
            </a:p>
            <a:p>
              <a:endParaRPr lang="en-US" sz="2400" dirty="0">
                <a:solidFill>
                  <a:srgbClr val="FF3300"/>
                </a:solidFill>
              </a:endParaRPr>
            </a:p>
            <a:p>
              <a:pPr lvl="0">
                <a:spcBef>
                  <a:spcPct val="20000"/>
                </a:spcBef>
              </a:pPr>
              <a:r>
                <a:rPr lang="en-US" sz="1600" noProof="1">
                  <a:solidFill>
                    <a:prstClr val="white">
                      <a:lumMod val="50000"/>
                    </a:prstClr>
                  </a:solidFill>
                  <a:latin typeface="Calibri" pitchFamily="34" charset="0"/>
                  <a:cs typeface="Arial" charset="0"/>
                </a:rPr>
                <a:t>This is an example text. </a:t>
              </a:r>
            </a:p>
            <a:p>
              <a:pPr lvl="0">
                <a:spcBef>
                  <a:spcPct val="20000"/>
                </a:spcBef>
              </a:pPr>
              <a:r>
                <a:rPr lang="en-US" sz="1600" noProof="1">
                  <a:solidFill>
                    <a:prstClr val="white">
                      <a:lumMod val="50000"/>
                    </a:prstClr>
                  </a:solidFill>
                  <a:latin typeface="Calibri" pitchFamily="34" charset="0"/>
                  <a:cs typeface="Arial" charset="0"/>
                </a:rPr>
                <a:t>Go ahead and replace it with your own </a:t>
              </a:r>
              <a:r>
                <a:rPr lang="en-US" sz="1600" noProof="1">
                  <a:solidFill>
                    <a:prstClr val="white">
                      <a:lumMod val="50000"/>
                    </a:prstClr>
                  </a:solidFill>
                  <a:latin typeface="Calibri" pitchFamily="34" charset="0"/>
                  <a:cs typeface="Arial" charset="0"/>
                </a:rPr>
                <a:t>text</a:t>
              </a:r>
              <a:r>
                <a:rPr lang="en-US" sz="1600" noProof="1" smtClean="0">
                  <a:solidFill>
                    <a:prstClr val="white">
                      <a:lumMod val="50000"/>
                    </a:prstClr>
                  </a:solidFill>
                  <a:latin typeface="Calibri" pitchFamily="34" charset="0"/>
                  <a:cs typeface="Arial" charset="0"/>
                </a:rPr>
                <a:t>.</a:t>
              </a:r>
              <a:endParaRPr lang="en-US" sz="1600" noProof="1">
                <a:solidFill>
                  <a:prstClr val="white">
                    <a:lumMod val="50000"/>
                  </a:prstClr>
                </a:solidFill>
                <a:latin typeface="Calibri" pitchFamily="34" charset="0"/>
                <a:cs typeface="Arial" charset="0"/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8323408" y="4654612"/>
              <a:ext cx="1800000" cy="0"/>
            </a:xfrm>
            <a:prstGeom prst="line">
              <a:avLst/>
            </a:prstGeom>
            <a:ln>
              <a:solidFill>
                <a:srgbClr val="FF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413124" y="4159396"/>
            <a:ext cx="3254315" cy="1668149"/>
            <a:chOff x="398610" y="4159396"/>
            <a:chExt cx="3254315" cy="1668149"/>
          </a:xfrm>
        </p:grpSpPr>
        <p:sp>
          <p:nvSpPr>
            <p:cNvPr id="27" name="Rectangle 26"/>
            <p:cNvSpPr/>
            <p:nvPr/>
          </p:nvSpPr>
          <p:spPr>
            <a:xfrm>
              <a:off x="398610" y="4159396"/>
              <a:ext cx="3254315" cy="16681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 smtClean="0">
                  <a:solidFill>
                    <a:srgbClr val="39D839"/>
                  </a:solidFill>
                </a:rPr>
                <a:t>Opportunities</a:t>
              </a:r>
            </a:p>
            <a:p>
              <a:endParaRPr lang="en-US" sz="2400" dirty="0">
                <a:solidFill>
                  <a:srgbClr val="39D839"/>
                </a:solidFill>
              </a:endParaRPr>
            </a:p>
            <a:p>
              <a:pPr lvl="0">
                <a:spcBef>
                  <a:spcPct val="20000"/>
                </a:spcBef>
              </a:pPr>
              <a:r>
                <a:rPr lang="en-US" sz="1600" noProof="1">
                  <a:solidFill>
                    <a:prstClr val="white">
                      <a:lumMod val="50000"/>
                    </a:prstClr>
                  </a:solidFill>
                  <a:latin typeface="Calibri" pitchFamily="34" charset="0"/>
                  <a:cs typeface="Arial" charset="0"/>
                </a:rPr>
                <a:t>This is an example text. </a:t>
              </a:r>
            </a:p>
            <a:p>
              <a:pPr lvl="0">
                <a:spcBef>
                  <a:spcPct val="20000"/>
                </a:spcBef>
              </a:pPr>
              <a:r>
                <a:rPr lang="en-US" sz="1600" noProof="1">
                  <a:solidFill>
                    <a:prstClr val="white">
                      <a:lumMod val="50000"/>
                    </a:prstClr>
                  </a:solidFill>
                  <a:latin typeface="Calibri" pitchFamily="34" charset="0"/>
                  <a:cs typeface="Arial" charset="0"/>
                </a:rPr>
                <a:t>Go ahead and replace it with your own text</a:t>
              </a:r>
              <a:r>
                <a:rPr lang="en-US" sz="1600" noProof="1">
                  <a:solidFill>
                    <a:prstClr val="white">
                      <a:lumMod val="50000"/>
                    </a:prstClr>
                  </a:solidFill>
                  <a:latin typeface="Calibri" pitchFamily="34" charset="0"/>
                  <a:cs typeface="Arial" charset="0"/>
                </a:rPr>
                <a:t>. </a:t>
              </a:r>
              <a:endParaRPr lang="en-US" sz="1600" noProof="1">
                <a:solidFill>
                  <a:prstClr val="white">
                    <a:lumMod val="50000"/>
                  </a:prstClr>
                </a:solidFill>
                <a:latin typeface="Calibri" pitchFamily="34" charset="0"/>
                <a:cs typeface="Arial" charset="0"/>
              </a:endParaRPr>
            </a:p>
          </p:txBody>
        </p:sp>
        <p:cxnSp>
          <p:nvCxnSpPr>
            <p:cNvPr id="33" name="Straight Connector 32"/>
            <p:cNvCxnSpPr/>
            <p:nvPr/>
          </p:nvCxnSpPr>
          <p:spPr>
            <a:xfrm>
              <a:off x="485694" y="4654612"/>
              <a:ext cx="1800000" cy="0"/>
            </a:xfrm>
            <a:prstGeom prst="line">
              <a:avLst/>
            </a:prstGeom>
            <a:ln>
              <a:solidFill>
                <a:srgbClr val="39D83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117493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744589" y="1451195"/>
            <a:ext cx="4802553" cy="4691170"/>
            <a:chOff x="3744589" y="1451195"/>
            <a:chExt cx="4802553" cy="4691170"/>
          </a:xfrm>
        </p:grpSpPr>
        <p:grpSp>
          <p:nvGrpSpPr>
            <p:cNvPr id="24" name="Group 23"/>
            <p:cNvGrpSpPr/>
            <p:nvPr/>
          </p:nvGrpSpPr>
          <p:grpSpPr>
            <a:xfrm>
              <a:off x="4905656" y="2619471"/>
              <a:ext cx="2497616" cy="2563675"/>
              <a:chOff x="4942246" y="2657571"/>
              <a:chExt cx="2497616" cy="2563675"/>
            </a:xfrm>
          </p:grpSpPr>
          <p:sp>
            <p:nvSpPr>
              <p:cNvPr id="25" name="Block Arc 24"/>
              <p:cNvSpPr/>
              <p:nvPr/>
            </p:nvSpPr>
            <p:spPr>
              <a:xfrm>
                <a:off x="5109105" y="2853710"/>
                <a:ext cx="2103120" cy="2103120"/>
              </a:xfrm>
              <a:prstGeom prst="blockArc">
                <a:avLst>
                  <a:gd name="adj1" fmla="val 10800000"/>
                  <a:gd name="adj2" fmla="val 16173181"/>
                  <a:gd name="adj3" fmla="val 25263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Block Arc 25"/>
              <p:cNvSpPr/>
              <p:nvPr/>
            </p:nvSpPr>
            <p:spPr>
              <a:xfrm rot="5400000">
                <a:off x="5168880" y="2853710"/>
                <a:ext cx="2103120" cy="2103120"/>
              </a:xfrm>
              <a:prstGeom prst="blockArc">
                <a:avLst>
                  <a:gd name="adj1" fmla="val 10800000"/>
                  <a:gd name="adj2" fmla="val 16172668"/>
                  <a:gd name="adj3" fmla="val 25726"/>
                </a:avLst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7" name="Block Arc 26"/>
              <p:cNvSpPr/>
              <p:nvPr/>
            </p:nvSpPr>
            <p:spPr>
              <a:xfrm rot="10800000">
                <a:off x="5154826" y="2929910"/>
                <a:ext cx="2103120" cy="2103120"/>
              </a:xfrm>
              <a:prstGeom prst="blockArc">
                <a:avLst>
                  <a:gd name="adj1" fmla="val 10800000"/>
                  <a:gd name="adj2" fmla="val 16172668"/>
                  <a:gd name="adj3" fmla="val 25726"/>
                </a:avLst>
              </a:prstGeom>
              <a:solidFill>
                <a:srgbClr val="FF33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Block Arc 27"/>
              <p:cNvSpPr/>
              <p:nvPr/>
            </p:nvSpPr>
            <p:spPr>
              <a:xfrm rot="16200000">
                <a:off x="5092680" y="2929911"/>
                <a:ext cx="2103120" cy="2103120"/>
              </a:xfrm>
              <a:prstGeom prst="blockArc">
                <a:avLst>
                  <a:gd name="adj1" fmla="val 10800000"/>
                  <a:gd name="adj2" fmla="val 16172668"/>
                  <a:gd name="adj3" fmla="val 25726"/>
                </a:avLst>
              </a:prstGeom>
              <a:solidFill>
                <a:srgbClr val="33CC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5626080" y="3387110"/>
                <a:ext cx="1097280" cy="1097280"/>
              </a:xfrm>
              <a:prstGeom prst="ellipse">
                <a:avLst/>
              </a:prstGeom>
              <a:solidFill>
                <a:schemeClr val="tx2">
                  <a:lumMod val="75000"/>
                </a:schemeClr>
              </a:solidFill>
              <a:ln w="635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b="1" dirty="0"/>
              </a:p>
            </p:txBody>
          </p:sp>
          <p:sp>
            <p:nvSpPr>
              <p:cNvPr id="30" name="Rectangle 29"/>
              <p:cNvSpPr/>
              <p:nvPr/>
            </p:nvSpPr>
            <p:spPr>
              <a:xfrm rot="2597922">
                <a:off x="5112210" y="4346977"/>
                <a:ext cx="666750" cy="874269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1" name="Rectangle 30"/>
              <p:cNvSpPr/>
              <p:nvPr/>
            </p:nvSpPr>
            <p:spPr>
              <a:xfrm rot="18833895">
                <a:off x="4999674" y="2661009"/>
                <a:ext cx="666750" cy="781605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2" name="Rectangle 31"/>
              <p:cNvSpPr/>
              <p:nvPr/>
            </p:nvSpPr>
            <p:spPr>
              <a:xfrm rot="18833895">
                <a:off x="6712092" y="4324056"/>
                <a:ext cx="666750" cy="788790"/>
              </a:xfrm>
              <a:prstGeom prst="rect">
                <a:avLst/>
              </a:prstGeom>
              <a:solidFill>
                <a:srgbClr val="FF33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3" name="Rectangle 32"/>
              <p:cNvSpPr/>
              <p:nvPr/>
            </p:nvSpPr>
            <p:spPr>
              <a:xfrm rot="2597922">
                <a:off x="6730227" y="2657571"/>
                <a:ext cx="666750" cy="82050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40" name="Group 39"/>
            <p:cNvGrpSpPr/>
            <p:nvPr/>
          </p:nvGrpSpPr>
          <p:grpSpPr>
            <a:xfrm>
              <a:off x="3744589" y="1451195"/>
              <a:ext cx="1711940" cy="1699164"/>
              <a:chOff x="956479" y="1939386"/>
              <a:chExt cx="1711940" cy="1699164"/>
            </a:xfrm>
          </p:grpSpPr>
          <p:grpSp>
            <p:nvGrpSpPr>
              <p:cNvPr id="41" name="Group 40"/>
              <p:cNvGrpSpPr/>
              <p:nvPr/>
            </p:nvGrpSpPr>
            <p:grpSpPr>
              <a:xfrm>
                <a:off x="956479" y="1939386"/>
                <a:ext cx="1711940" cy="1699164"/>
                <a:chOff x="652452" y="1752600"/>
                <a:chExt cx="2743200" cy="2743200"/>
              </a:xfrm>
            </p:grpSpPr>
            <p:sp>
              <p:nvSpPr>
                <p:cNvPr id="43" name="Oval 42"/>
                <p:cNvSpPr/>
                <p:nvPr/>
              </p:nvSpPr>
              <p:spPr>
                <a:xfrm>
                  <a:off x="652452" y="1752600"/>
                  <a:ext cx="2743200" cy="2743200"/>
                </a:xfrm>
                <a:prstGeom prst="ellipse">
                  <a:avLst/>
                </a:prstGeom>
                <a:solidFill>
                  <a:srgbClr val="009BD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Pie 3"/>
                <p:cNvSpPr/>
                <p:nvPr/>
              </p:nvSpPr>
              <p:spPr>
                <a:xfrm>
                  <a:off x="1757264" y="2398938"/>
                  <a:ext cx="1638388" cy="1850785"/>
                </a:xfrm>
                <a:custGeom>
                  <a:avLst/>
                  <a:gdLst>
                    <a:gd name="connsiteX0" fmla="*/ 2692275 w 2743200"/>
                    <a:gd name="connsiteY0" fmla="*/ 1001324 h 2743200"/>
                    <a:gd name="connsiteX1" fmla="*/ 2155489 w 2743200"/>
                    <a:gd name="connsiteY1" fmla="*/ 2497124 h 2743200"/>
                    <a:gd name="connsiteX2" fmla="*/ 1371600 w 2743200"/>
                    <a:gd name="connsiteY2" fmla="*/ 1371600 h 2743200"/>
                    <a:gd name="connsiteX3" fmla="*/ 2692275 w 2743200"/>
                    <a:gd name="connsiteY3" fmla="*/ 1001324 h 2743200"/>
                    <a:gd name="connsiteX0" fmla="*/ 1320675 w 1371688"/>
                    <a:gd name="connsiteY0" fmla="*/ 0 h 1495800"/>
                    <a:gd name="connsiteX1" fmla="*/ 783889 w 1371688"/>
                    <a:gd name="connsiteY1" fmla="*/ 1495800 h 1495800"/>
                    <a:gd name="connsiteX2" fmla="*/ 0 w 1371688"/>
                    <a:gd name="connsiteY2" fmla="*/ 370276 h 1495800"/>
                    <a:gd name="connsiteX3" fmla="*/ 457891 w 1371688"/>
                    <a:gd name="connsiteY3" fmla="*/ 206990 h 1495800"/>
                    <a:gd name="connsiteX4" fmla="*/ 1320675 w 1371688"/>
                    <a:gd name="connsiteY4" fmla="*/ 0 h 1495800"/>
                    <a:gd name="connsiteX0" fmla="*/ 1320675 w 1371688"/>
                    <a:gd name="connsiteY0" fmla="*/ 354985 h 1850785"/>
                    <a:gd name="connsiteX1" fmla="*/ 783889 w 1371688"/>
                    <a:gd name="connsiteY1" fmla="*/ 1850785 h 1850785"/>
                    <a:gd name="connsiteX2" fmla="*/ 0 w 1371688"/>
                    <a:gd name="connsiteY2" fmla="*/ 725261 h 1850785"/>
                    <a:gd name="connsiteX3" fmla="*/ 667441 w 1371688"/>
                    <a:gd name="connsiteY3" fmla="*/ 0 h 1850785"/>
                    <a:gd name="connsiteX4" fmla="*/ 1320675 w 1371688"/>
                    <a:gd name="connsiteY4" fmla="*/ 354985 h 1850785"/>
                    <a:gd name="connsiteX0" fmla="*/ 1587375 w 1638388"/>
                    <a:gd name="connsiteY0" fmla="*/ 354985 h 1850785"/>
                    <a:gd name="connsiteX1" fmla="*/ 1050589 w 1638388"/>
                    <a:gd name="connsiteY1" fmla="*/ 1850785 h 1850785"/>
                    <a:gd name="connsiteX2" fmla="*/ 0 w 1638388"/>
                    <a:gd name="connsiteY2" fmla="*/ 953861 h 1850785"/>
                    <a:gd name="connsiteX3" fmla="*/ 934141 w 1638388"/>
                    <a:gd name="connsiteY3" fmla="*/ 0 h 1850785"/>
                    <a:gd name="connsiteX4" fmla="*/ 1587375 w 1638388"/>
                    <a:gd name="connsiteY4" fmla="*/ 354985 h 18507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38388" h="1850785">
                      <a:moveTo>
                        <a:pt x="1587375" y="354985"/>
                      </a:moveTo>
                      <a:cubicBezTo>
                        <a:pt x="1744949" y="917010"/>
                        <a:pt x="1529566" y="1517194"/>
                        <a:pt x="1050589" y="1850785"/>
                      </a:cubicBezTo>
                      <a:lnTo>
                        <a:pt x="0" y="953861"/>
                      </a:lnTo>
                      <a:lnTo>
                        <a:pt x="934141" y="0"/>
                      </a:lnTo>
                      <a:lnTo>
                        <a:pt x="1587375" y="354985"/>
                      </a:lnTo>
                      <a:close/>
                    </a:path>
                  </a:pathLst>
                </a:custGeom>
                <a:solidFill>
                  <a:srgbClr val="00698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5" name="Oval 44"/>
                <p:cNvSpPr/>
                <p:nvPr/>
              </p:nvSpPr>
              <p:spPr>
                <a:xfrm>
                  <a:off x="1018212" y="2118360"/>
                  <a:ext cx="2011680" cy="2011680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2" name="TextBox 41"/>
              <p:cNvSpPr txBox="1"/>
              <p:nvPr/>
            </p:nvSpPr>
            <p:spPr>
              <a:xfrm>
                <a:off x="1446725" y="2327303"/>
                <a:ext cx="820125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buFont typeface="Times New Roman" pitchFamily="16" charset="0"/>
                  <a:buNone/>
                  <a:defRPr/>
                </a:pPr>
                <a:r>
                  <a:rPr lang="en-US" sz="5400" b="1" dirty="0">
                    <a:solidFill>
                      <a:schemeClr val="bg1"/>
                    </a:solidFill>
                    <a:latin typeface="Verdana" pitchFamily="34" charset="0"/>
                  </a:rPr>
                  <a:t>S</a:t>
                </a:r>
              </a:p>
            </p:txBody>
          </p:sp>
        </p:grpSp>
        <p:grpSp>
          <p:nvGrpSpPr>
            <p:cNvPr id="46" name="Group 45"/>
            <p:cNvGrpSpPr/>
            <p:nvPr/>
          </p:nvGrpSpPr>
          <p:grpSpPr>
            <a:xfrm>
              <a:off x="6835202" y="1451195"/>
              <a:ext cx="1711940" cy="1699164"/>
              <a:chOff x="3762706" y="1939386"/>
              <a:chExt cx="1711940" cy="1699164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3762706" y="1939386"/>
                <a:ext cx="1711940" cy="1699164"/>
                <a:chOff x="652452" y="1752600"/>
                <a:chExt cx="2743200" cy="2743200"/>
              </a:xfrm>
            </p:grpSpPr>
            <p:sp>
              <p:nvSpPr>
                <p:cNvPr id="49" name="Oval 48"/>
                <p:cNvSpPr/>
                <p:nvPr/>
              </p:nvSpPr>
              <p:spPr>
                <a:xfrm>
                  <a:off x="652452" y="1752600"/>
                  <a:ext cx="2743200" cy="2743200"/>
                </a:xfrm>
                <a:prstGeom prst="ellipse">
                  <a:avLst/>
                </a:prstGeom>
                <a:solidFill>
                  <a:srgbClr val="DEA9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Pie 3"/>
                <p:cNvSpPr/>
                <p:nvPr/>
              </p:nvSpPr>
              <p:spPr>
                <a:xfrm>
                  <a:off x="1757264" y="2398938"/>
                  <a:ext cx="1638388" cy="1850785"/>
                </a:xfrm>
                <a:custGeom>
                  <a:avLst/>
                  <a:gdLst>
                    <a:gd name="connsiteX0" fmla="*/ 2692275 w 2743200"/>
                    <a:gd name="connsiteY0" fmla="*/ 1001324 h 2743200"/>
                    <a:gd name="connsiteX1" fmla="*/ 2155489 w 2743200"/>
                    <a:gd name="connsiteY1" fmla="*/ 2497124 h 2743200"/>
                    <a:gd name="connsiteX2" fmla="*/ 1371600 w 2743200"/>
                    <a:gd name="connsiteY2" fmla="*/ 1371600 h 2743200"/>
                    <a:gd name="connsiteX3" fmla="*/ 2692275 w 2743200"/>
                    <a:gd name="connsiteY3" fmla="*/ 1001324 h 2743200"/>
                    <a:gd name="connsiteX0" fmla="*/ 1320675 w 1371688"/>
                    <a:gd name="connsiteY0" fmla="*/ 0 h 1495800"/>
                    <a:gd name="connsiteX1" fmla="*/ 783889 w 1371688"/>
                    <a:gd name="connsiteY1" fmla="*/ 1495800 h 1495800"/>
                    <a:gd name="connsiteX2" fmla="*/ 0 w 1371688"/>
                    <a:gd name="connsiteY2" fmla="*/ 370276 h 1495800"/>
                    <a:gd name="connsiteX3" fmla="*/ 457891 w 1371688"/>
                    <a:gd name="connsiteY3" fmla="*/ 206990 h 1495800"/>
                    <a:gd name="connsiteX4" fmla="*/ 1320675 w 1371688"/>
                    <a:gd name="connsiteY4" fmla="*/ 0 h 1495800"/>
                    <a:gd name="connsiteX0" fmla="*/ 1320675 w 1371688"/>
                    <a:gd name="connsiteY0" fmla="*/ 354985 h 1850785"/>
                    <a:gd name="connsiteX1" fmla="*/ 783889 w 1371688"/>
                    <a:gd name="connsiteY1" fmla="*/ 1850785 h 1850785"/>
                    <a:gd name="connsiteX2" fmla="*/ 0 w 1371688"/>
                    <a:gd name="connsiteY2" fmla="*/ 725261 h 1850785"/>
                    <a:gd name="connsiteX3" fmla="*/ 667441 w 1371688"/>
                    <a:gd name="connsiteY3" fmla="*/ 0 h 1850785"/>
                    <a:gd name="connsiteX4" fmla="*/ 1320675 w 1371688"/>
                    <a:gd name="connsiteY4" fmla="*/ 354985 h 1850785"/>
                    <a:gd name="connsiteX0" fmla="*/ 1587375 w 1638388"/>
                    <a:gd name="connsiteY0" fmla="*/ 354985 h 1850785"/>
                    <a:gd name="connsiteX1" fmla="*/ 1050589 w 1638388"/>
                    <a:gd name="connsiteY1" fmla="*/ 1850785 h 1850785"/>
                    <a:gd name="connsiteX2" fmla="*/ 0 w 1638388"/>
                    <a:gd name="connsiteY2" fmla="*/ 953861 h 1850785"/>
                    <a:gd name="connsiteX3" fmla="*/ 934141 w 1638388"/>
                    <a:gd name="connsiteY3" fmla="*/ 0 h 1850785"/>
                    <a:gd name="connsiteX4" fmla="*/ 1587375 w 1638388"/>
                    <a:gd name="connsiteY4" fmla="*/ 354985 h 18507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38388" h="1850785">
                      <a:moveTo>
                        <a:pt x="1587375" y="354985"/>
                      </a:moveTo>
                      <a:cubicBezTo>
                        <a:pt x="1744949" y="917010"/>
                        <a:pt x="1529566" y="1517194"/>
                        <a:pt x="1050589" y="1850785"/>
                      </a:cubicBezTo>
                      <a:lnTo>
                        <a:pt x="0" y="953861"/>
                      </a:lnTo>
                      <a:lnTo>
                        <a:pt x="934141" y="0"/>
                      </a:lnTo>
                      <a:lnTo>
                        <a:pt x="1587375" y="354985"/>
                      </a:lnTo>
                      <a:close/>
                    </a:path>
                  </a:pathLst>
                </a:custGeom>
                <a:solidFill>
                  <a:srgbClr val="8A69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1" name="Oval 50"/>
                <p:cNvSpPr/>
                <p:nvPr/>
              </p:nvSpPr>
              <p:spPr>
                <a:xfrm>
                  <a:off x="1018212" y="2118360"/>
                  <a:ext cx="2011680" cy="2011680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8" name="TextBox 47"/>
              <p:cNvSpPr txBox="1"/>
              <p:nvPr/>
            </p:nvSpPr>
            <p:spPr>
              <a:xfrm>
                <a:off x="4124466" y="2352372"/>
                <a:ext cx="820125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buFont typeface="Times New Roman" pitchFamily="16" charset="0"/>
                  <a:buNone/>
                  <a:defRPr/>
                </a:pPr>
                <a:r>
                  <a:rPr lang="en-US" sz="5400" b="1" dirty="0" smtClean="0">
                    <a:solidFill>
                      <a:schemeClr val="bg1"/>
                    </a:solidFill>
                    <a:latin typeface="Verdana" pitchFamily="34" charset="0"/>
                  </a:rPr>
                  <a:t>W</a:t>
                </a:r>
                <a:endParaRPr lang="en-US" sz="5400" b="1" dirty="0">
                  <a:solidFill>
                    <a:schemeClr val="bg1"/>
                  </a:solidFill>
                  <a:latin typeface="Verdana" pitchFamily="34" charset="0"/>
                </a:endParaRPr>
              </a:p>
            </p:txBody>
          </p:sp>
        </p:grpSp>
        <p:grpSp>
          <p:nvGrpSpPr>
            <p:cNvPr id="52" name="Group 51"/>
            <p:cNvGrpSpPr/>
            <p:nvPr/>
          </p:nvGrpSpPr>
          <p:grpSpPr>
            <a:xfrm>
              <a:off x="3744589" y="4443201"/>
              <a:ext cx="1711940" cy="1699164"/>
              <a:chOff x="6568933" y="1939386"/>
              <a:chExt cx="1711940" cy="1699164"/>
            </a:xfrm>
          </p:grpSpPr>
          <p:grpSp>
            <p:nvGrpSpPr>
              <p:cNvPr id="53" name="Group 52"/>
              <p:cNvGrpSpPr/>
              <p:nvPr/>
            </p:nvGrpSpPr>
            <p:grpSpPr>
              <a:xfrm>
                <a:off x="6568933" y="1939386"/>
                <a:ext cx="1711940" cy="1699164"/>
                <a:chOff x="652452" y="1752600"/>
                <a:chExt cx="2743200" cy="2743200"/>
              </a:xfrm>
            </p:grpSpPr>
            <p:sp>
              <p:nvSpPr>
                <p:cNvPr id="55" name="Oval 54"/>
                <p:cNvSpPr/>
                <p:nvPr/>
              </p:nvSpPr>
              <p:spPr>
                <a:xfrm>
                  <a:off x="652452" y="1752600"/>
                  <a:ext cx="2743200" cy="2743200"/>
                </a:xfrm>
                <a:prstGeom prst="ellipse">
                  <a:avLst/>
                </a:prstGeom>
                <a:solidFill>
                  <a:srgbClr val="2AA62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" name="Pie 3"/>
                <p:cNvSpPr/>
                <p:nvPr/>
              </p:nvSpPr>
              <p:spPr>
                <a:xfrm>
                  <a:off x="1757264" y="2398938"/>
                  <a:ext cx="1638388" cy="1850785"/>
                </a:xfrm>
                <a:custGeom>
                  <a:avLst/>
                  <a:gdLst>
                    <a:gd name="connsiteX0" fmla="*/ 2692275 w 2743200"/>
                    <a:gd name="connsiteY0" fmla="*/ 1001324 h 2743200"/>
                    <a:gd name="connsiteX1" fmla="*/ 2155489 w 2743200"/>
                    <a:gd name="connsiteY1" fmla="*/ 2497124 h 2743200"/>
                    <a:gd name="connsiteX2" fmla="*/ 1371600 w 2743200"/>
                    <a:gd name="connsiteY2" fmla="*/ 1371600 h 2743200"/>
                    <a:gd name="connsiteX3" fmla="*/ 2692275 w 2743200"/>
                    <a:gd name="connsiteY3" fmla="*/ 1001324 h 2743200"/>
                    <a:gd name="connsiteX0" fmla="*/ 1320675 w 1371688"/>
                    <a:gd name="connsiteY0" fmla="*/ 0 h 1495800"/>
                    <a:gd name="connsiteX1" fmla="*/ 783889 w 1371688"/>
                    <a:gd name="connsiteY1" fmla="*/ 1495800 h 1495800"/>
                    <a:gd name="connsiteX2" fmla="*/ 0 w 1371688"/>
                    <a:gd name="connsiteY2" fmla="*/ 370276 h 1495800"/>
                    <a:gd name="connsiteX3" fmla="*/ 457891 w 1371688"/>
                    <a:gd name="connsiteY3" fmla="*/ 206990 h 1495800"/>
                    <a:gd name="connsiteX4" fmla="*/ 1320675 w 1371688"/>
                    <a:gd name="connsiteY4" fmla="*/ 0 h 1495800"/>
                    <a:gd name="connsiteX0" fmla="*/ 1320675 w 1371688"/>
                    <a:gd name="connsiteY0" fmla="*/ 354985 h 1850785"/>
                    <a:gd name="connsiteX1" fmla="*/ 783889 w 1371688"/>
                    <a:gd name="connsiteY1" fmla="*/ 1850785 h 1850785"/>
                    <a:gd name="connsiteX2" fmla="*/ 0 w 1371688"/>
                    <a:gd name="connsiteY2" fmla="*/ 725261 h 1850785"/>
                    <a:gd name="connsiteX3" fmla="*/ 667441 w 1371688"/>
                    <a:gd name="connsiteY3" fmla="*/ 0 h 1850785"/>
                    <a:gd name="connsiteX4" fmla="*/ 1320675 w 1371688"/>
                    <a:gd name="connsiteY4" fmla="*/ 354985 h 1850785"/>
                    <a:gd name="connsiteX0" fmla="*/ 1587375 w 1638388"/>
                    <a:gd name="connsiteY0" fmla="*/ 354985 h 1850785"/>
                    <a:gd name="connsiteX1" fmla="*/ 1050589 w 1638388"/>
                    <a:gd name="connsiteY1" fmla="*/ 1850785 h 1850785"/>
                    <a:gd name="connsiteX2" fmla="*/ 0 w 1638388"/>
                    <a:gd name="connsiteY2" fmla="*/ 953861 h 1850785"/>
                    <a:gd name="connsiteX3" fmla="*/ 934141 w 1638388"/>
                    <a:gd name="connsiteY3" fmla="*/ 0 h 1850785"/>
                    <a:gd name="connsiteX4" fmla="*/ 1587375 w 1638388"/>
                    <a:gd name="connsiteY4" fmla="*/ 354985 h 18507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38388" h="1850785">
                      <a:moveTo>
                        <a:pt x="1587375" y="354985"/>
                      </a:moveTo>
                      <a:cubicBezTo>
                        <a:pt x="1744949" y="917010"/>
                        <a:pt x="1529566" y="1517194"/>
                        <a:pt x="1050589" y="1850785"/>
                      </a:cubicBezTo>
                      <a:lnTo>
                        <a:pt x="0" y="953861"/>
                      </a:lnTo>
                      <a:lnTo>
                        <a:pt x="934141" y="0"/>
                      </a:lnTo>
                      <a:lnTo>
                        <a:pt x="1587375" y="354985"/>
                      </a:lnTo>
                      <a:close/>
                    </a:path>
                  </a:pathLst>
                </a:custGeom>
                <a:solidFill>
                  <a:srgbClr val="1143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7" name="Oval 56"/>
                <p:cNvSpPr/>
                <p:nvPr/>
              </p:nvSpPr>
              <p:spPr>
                <a:xfrm>
                  <a:off x="1018212" y="2118360"/>
                  <a:ext cx="2011680" cy="2011680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4" name="TextBox 53"/>
              <p:cNvSpPr txBox="1"/>
              <p:nvPr/>
            </p:nvSpPr>
            <p:spPr>
              <a:xfrm>
                <a:off x="7014840" y="2304484"/>
                <a:ext cx="820125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buFont typeface="Times New Roman" pitchFamily="16" charset="0"/>
                  <a:buNone/>
                  <a:defRPr/>
                </a:pPr>
                <a:r>
                  <a:rPr lang="en-US" sz="5400" b="1" dirty="0" smtClean="0">
                    <a:solidFill>
                      <a:schemeClr val="bg1"/>
                    </a:solidFill>
                    <a:latin typeface="Verdana" pitchFamily="34" charset="0"/>
                  </a:rPr>
                  <a:t>O</a:t>
                </a:r>
                <a:endParaRPr lang="en-US" sz="5400" b="1" dirty="0">
                  <a:solidFill>
                    <a:schemeClr val="bg1"/>
                  </a:solidFill>
                  <a:latin typeface="Verdana" pitchFamily="34" charset="0"/>
                </a:endParaRPr>
              </a:p>
            </p:txBody>
          </p:sp>
        </p:grpSp>
        <p:grpSp>
          <p:nvGrpSpPr>
            <p:cNvPr id="58" name="Group 57"/>
            <p:cNvGrpSpPr/>
            <p:nvPr/>
          </p:nvGrpSpPr>
          <p:grpSpPr>
            <a:xfrm>
              <a:off x="6835202" y="4443201"/>
              <a:ext cx="1711940" cy="1699164"/>
              <a:chOff x="9375160" y="1939386"/>
              <a:chExt cx="1711940" cy="1699164"/>
            </a:xfrm>
          </p:grpSpPr>
          <p:grpSp>
            <p:nvGrpSpPr>
              <p:cNvPr id="59" name="Group 58"/>
              <p:cNvGrpSpPr/>
              <p:nvPr/>
            </p:nvGrpSpPr>
            <p:grpSpPr>
              <a:xfrm>
                <a:off x="9375160" y="1939386"/>
                <a:ext cx="1711940" cy="1699164"/>
                <a:chOff x="652452" y="1752600"/>
                <a:chExt cx="2743200" cy="2743200"/>
              </a:xfrm>
            </p:grpSpPr>
            <p:sp>
              <p:nvSpPr>
                <p:cNvPr id="61" name="Oval 60"/>
                <p:cNvSpPr/>
                <p:nvPr/>
              </p:nvSpPr>
              <p:spPr>
                <a:xfrm>
                  <a:off x="652452" y="1752600"/>
                  <a:ext cx="2743200" cy="2743200"/>
                </a:xfrm>
                <a:prstGeom prst="ellipse">
                  <a:avLst/>
                </a:prstGeom>
                <a:solidFill>
                  <a:srgbClr val="C826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Pie 3"/>
                <p:cNvSpPr/>
                <p:nvPr/>
              </p:nvSpPr>
              <p:spPr>
                <a:xfrm>
                  <a:off x="1757264" y="2398938"/>
                  <a:ext cx="1638388" cy="1850785"/>
                </a:xfrm>
                <a:custGeom>
                  <a:avLst/>
                  <a:gdLst>
                    <a:gd name="connsiteX0" fmla="*/ 2692275 w 2743200"/>
                    <a:gd name="connsiteY0" fmla="*/ 1001324 h 2743200"/>
                    <a:gd name="connsiteX1" fmla="*/ 2155489 w 2743200"/>
                    <a:gd name="connsiteY1" fmla="*/ 2497124 h 2743200"/>
                    <a:gd name="connsiteX2" fmla="*/ 1371600 w 2743200"/>
                    <a:gd name="connsiteY2" fmla="*/ 1371600 h 2743200"/>
                    <a:gd name="connsiteX3" fmla="*/ 2692275 w 2743200"/>
                    <a:gd name="connsiteY3" fmla="*/ 1001324 h 2743200"/>
                    <a:gd name="connsiteX0" fmla="*/ 1320675 w 1371688"/>
                    <a:gd name="connsiteY0" fmla="*/ 0 h 1495800"/>
                    <a:gd name="connsiteX1" fmla="*/ 783889 w 1371688"/>
                    <a:gd name="connsiteY1" fmla="*/ 1495800 h 1495800"/>
                    <a:gd name="connsiteX2" fmla="*/ 0 w 1371688"/>
                    <a:gd name="connsiteY2" fmla="*/ 370276 h 1495800"/>
                    <a:gd name="connsiteX3" fmla="*/ 457891 w 1371688"/>
                    <a:gd name="connsiteY3" fmla="*/ 206990 h 1495800"/>
                    <a:gd name="connsiteX4" fmla="*/ 1320675 w 1371688"/>
                    <a:gd name="connsiteY4" fmla="*/ 0 h 1495800"/>
                    <a:gd name="connsiteX0" fmla="*/ 1320675 w 1371688"/>
                    <a:gd name="connsiteY0" fmla="*/ 354985 h 1850785"/>
                    <a:gd name="connsiteX1" fmla="*/ 783889 w 1371688"/>
                    <a:gd name="connsiteY1" fmla="*/ 1850785 h 1850785"/>
                    <a:gd name="connsiteX2" fmla="*/ 0 w 1371688"/>
                    <a:gd name="connsiteY2" fmla="*/ 725261 h 1850785"/>
                    <a:gd name="connsiteX3" fmla="*/ 667441 w 1371688"/>
                    <a:gd name="connsiteY3" fmla="*/ 0 h 1850785"/>
                    <a:gd name="connsiteX4" fmla="*/ 1320675 w 1371688"/>
                    <a:gd name="connsiteY4" fmla="*/ 354985 h 1850785"/>
                    <a:gd name="connsiteX0" fmla="*/ 1587375 w 1638388"/>
                    <a:gd name="connsiteY0" fmla="*/ 354985 h 1850785"/>
                    <a:gd name="connsiteX1" fmla="*/ 1050589 w 1638388"/>
                    <a:gd name="connsiteY1" fmla="*/ 1850785 h 1850785"/>
                    <a:gd name="connsiteX2" fmla="*/ 0 w 1638388"/>
                    <a:gd name="connsiteY2" fmla="*/ 953861 h 1850785"/>
                    <a:gd name="connsiteX3" fmla="*/ 934141 w 1638388"/>
                    <a:gd name="connsiteY3" fmla="*/ 0 h 1850785"/>
                    <a:gd name="connsiteX4" fmla="*/ 1587375 w 1638388"/>
                    <a:gd name="connsiteY4" fmla="*/ 354985 h 18507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38388" h="1850785">
                      <a:moveTo>
                        <a:pt x="1587375" y="354985"/>
                      </a:moveTo>
                      <a:cubicBezTo>
                        <a:pt x="1744949" y="917010"/>
                        <a:pt x="1529566" y="1517194"/>
                        <a:pt x="1050589" y="1850785"/>
                      </a:cubicBezTo>
                      <a:lnTo>
                        <a:pt x="0" y="953861"/>
                      </a:lnTo>
                      <a:lnTo>
                        <a:pt x="934141" y="0"/>
                      </a:lnTo>
                      <a:lnTo>
                        <a:pt x="1587375" y="354985"/>
                      </a:lnTo>
                      <a:close/>
                    </a:path>
                  </a:pathLst>
                </a:custGeom>
                <a:solidFill>
                  <a:srgbClr val="9A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3" name="Oval 62"/>
                <p:cNvSpPr/>
                <p:nvPr/>
              </p:nvSpPr>
              <p:spPr>
                <a:xfrm>
                  <a:off x="1018212" y="2118360"/>
                  <a:ext cx="2011680" cy="2011680"/>
                </a:xfrm>
                <a:prstGeom prst="ellipse">
                  <a:avLst/>
                </a:prstGeom>
                <a:solidFill>
                  <a:srgbClr val="FF33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0" name="TextBox 59"/>
              <p:cNvSpPr txBox="1"/>
              <p:nvPr/>
            </p:nvSpPr>
            <p:spPr>
              <a:xfrm>
                <a:off x="9869444" y="2339734"/>
                <a:ext cx="820125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buFont typeface="Times New Roman" pitchFamily="16" charset="0"/>
                  <a:buNone/>
                  <a:defRPr/>
                </a:pPr>
                <a:r>
                  <a:rPr lang="en-US" sz="5400" b="1" dirty="0" smtClean="0">
                    <a:solidFill>
                      <a:schemeClr val="bg1"/>
                    </a:solidFill>
                    <a:latin typeface="Verdana" pitchFamily="34" charset="0"/>
                  </a:rPr>
                  <a:t>T</a:t>
                </a:r>
                <a:endParaRPr lang="en-US" sz="5400" b="1" dirty="0">
                  <a:solidFill>
                    <a:schemeClr val="bg1"/>
                  </a:solidFill>
                  <a:latin typeface="Verdana" pitchFamily="34" charset="0"/>
                </a:endParaRPr>
              </a:p>
            </p:txBody>
          </p:sp>
        </p:grpSp>
      </p:grpSp>
      <p:cxnSp>
        <p:nvCxnSpPr>
          <p:cNvPr id="36" name="Straight Connector 35"/>
          <p:cNvCxnSpPr/>
          <p:nvPr/>
        </p:nvCxnSpPr>
        <p:spPr>
          <a:xfrm>
            <a:off x="413124" y="933394"/>
            <a:ext cx="5040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378655" y="443593"/>
            <a:ext cx="51125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SWOT analysis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2338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roup 80"/>
          <p:cNvGrpSpPr/>
          <p:nvPr/>
        </p:nvGrpSpPr>
        <p:grpSpPr>
          <a:xfrm>
            <a:off x="730045" y="2084440"/>
            <a:ext cx="10586884" cy="3715569"/>
            <a:chOff x="730045" y="2084440"/>
            <a:chExt cx="10586884" cy="3715569"/>
          </a:xfrm>
        </p:grpSpPr>
        <p:sp>
          <p:nvSpPr>
            <p:cNvPr id="59" name="Rectangle 58"/>
            <p:cNvSpPr/>
            <p:nvPr/>
          </p:nvSpPr>
          <p:spPr bwMode="auto">
            <a:xfrm>
              <a:off x="730045" y="2084440"/>
              <a:ext cx="3412713" cy="17244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extrusionH="1003300"/>
          </p:spPr>
          <p:txBody>
            <a:bodyPr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60" name="TextBox 16"/>
            <p:cNvSpPr txBox="1">
              <a:spLocks noChangeArrowheads="1"/>
            </p:cNvSpPr>
            <p:nvPr/>
          </p:nvSpPr>
          <p:spPr bwMode="auto">
            <a:xfrm>
              <a:off x="958646" y="2155652"/>
              <a:ext cx="3048000" cy="16189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000" b="1" dirty="0" smtClean="0"/>
                <a:t>Strengths</a:t>
              </a:r>
              <a:endParaRPr lang="en-US" sz="1600" b="1" dirty="0"/>
            </a:p>
            <a:p>
              <a:endParaRPr lang="en-US" sz="1200" dirty="0"/>
            </a:p>
            <a:p>
              <a:pPr>
                <a:spcBef>
                  <a:spcPct val="20000"/>
                </a:spcBef>
                <a:buFont typeface="Arial" charset="0"/>
                <a:buChar char="•"/>
              </a:pPr>
              <a:r>
                <a:rPr lang="en-US" sz="1200" dirty="0" smtClean="0"/>
                <a:t> Characteristics that </a:t>
              </a:r>
              <a:r>
                <a:rPr lang="en-US" sz="1200" dirty="0"/>
                <a:t>give </a:t>
              </a:r>
              <a:r>
                <a:rPr lang="en-US" sz="1200" dirty="0" smtClean="0"/>
                <a:t>your business an </a:t>
              </a:r>
              <a:r>
                <a:rPr lang="en-US" sz="1200" dirty="0"/>
                <a:t>advantage over </a:t>
              </a:r>
              <a:r>
                <a:rPr lang="en-US" sz="1200" dirty="0" smtClean="0"/>
                <a:t>others</a:t>
              </a:r>
            </a:p>
            <a:p>
              <a:pPr>
                <a:spcBef>
                  <a:spcPct val="20000"/>
                </a:spcBef>
                <a:buFont typeface="Arial" charset="0"/>
                <a:buChar char="•"/>
              </a:pPr>
              <a:r>
                <a:rPr lang="en-US" sz="1200" dirty="0"/>
                <a:t> </a:t>
              </a:r>
              <a:r>
                <a:rPr lang="en-US" sz="1200" dirty="0" smtClean="0"/>
                <a:t>What is your value proposition, how does it differentiate with your competitors?</a:t>
              </a:r>
            </a:p>
            <a:p>
              <a:pPr>
                <a:spcBef>
                  <a:spcPct val="20000"/>
                </a:spcBef>
                <a:buFont typeface="Arial" charset="0"/>
                <a:buChar char="•"/>
              </a:pPr>
              <a:r>
                <a:rPr lang="en-US" sz="1200" dirty="0" smtClean="0"/>
                <a:t> What do other perceive as your strengths?</a:t>
              </a:r>
            </a:p>
          </p:txBody>
        </p:sp>
        <p:sp>
          <p:nvSpPr>
            <p:cNvPr id="63" name="Rectangle 62"/>
            <p:cNvSpPr/>
            <p:nvPr/>
          </p:nvSpPr>
          <p:spPr bwMode="auto">
            <a:xfrm>
              <a:off x="7895835" y="4052488"/>
              <a:ext cx="3421094" cy="172292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extrusionH="1003300"/>
          </p:spPr>
          <p:txBody>
            <a:bodyPr/>
            <a:lstStyle/>
            <a:p>
              <a:pPr>
                <a:buFont typeface="Times New Roman" charset="0"/>
                <a:buNone/>
                <a:defRPr/>
              </a:pPr>
              <a:endParaRPr lang="en-US"/>
            </a:p>
          </p:txBody>
        </p:sp>
        <p:sp>
          <p:nvSpPr>
            <p:cNvPr id="64" name="TextBox 63"/>
            <p:cNvSpPr txBox="1">
              <a:spLocks noChangeArrowheads="1"/>
            </p:cNvSpPr>
            <p:nvPr/>
          </p:nvSpPr>
          <p:spPr bwMode="auto">
            <a:xfrm>
              <a:off x="7975918" y="4181104"/>
              <a:ext cx="3112411" cy="1212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000" b="1" dirty="0"/>
                <a:t>Threats</a:t>
              </a:r>
              <a:endParaRPr lang="en-US" sz="1600" b="1" dirty="0"/>
            </a:p>
            <a:p>
              <a:pPr>
                <a:spcBef>
                  <a:spcPct val="20000"/>
                </a:spcBef>
                <a:buFont typeface="Arial" charset="0"/>
                <a:buChar char="•"/>
              </a:pPr>
              <a:r>
                <a:rPr lang="en-US" sz="1200" dirty="0"/>
                <a:t> </a:t>
              </a:r>
              <a:r>
                <a:rPr lang="en-US" sz="1200" dirty="0" smtClean="0"/>
                <a:t>What are the elements </a:t>
              </a:r>
              <a:r>
                <a:rPr lang="en-US" sz="1200" dirty="0"/>
                <a:t>in the environment that could cause trouble for </a:t>
              </a:r>
              <a:r>
                <a:rPr lang="en-US" sz="1200" dirty="0" smtClean="0"/>
                <a:t>your business?</a:t>
              </a:r>
            </a:p>
            <a:p>
              <a:pPr>
                <a:spcBef>
                  <a:spcPct val="20000"/>
                </a:spcBef>
                <a:buFont typeface="Arial" charset="0"/>
                <a:buChar char="•"/>
              </a:pPr>
              <a:r>
                <a:rPr lang="en-US" sz="1200" noProof="1">
                  <a:latin typeface="Calibri" pitchFamily="34" charset="0"/>
                  <a:cs typeface="Arial" charset="0"/>
                </a:rPr>
                <a:t> </a:t>
              </a:r>
              <a:r>
                <a:rPr lang="en-US" sz="1200" noProof="1" smtClean="0">
                  <a:latin typeface="Calibri" pitchFamily="34" charset="0"/>
                  <a:cs typeface="Arial" charset="0"/>
                </a:rPr>
                <a:t>What trends or conditions may negatively impact you?</a:t>
              </a:r>
              <a:endParaRPr lang="en-US" sz="1200" noProof="1">
                <a:latin typeface="Calibri" pitchFamily="34" charset="0"/>
                <a:cs typeface="Arial" charset="0"/>
              </a:endParaRPr>
            </a:p>
          </p:txBody>
        </p:sp>
        <p:sp>
          <p:nvSpPr>
            <p:cNvPr id="65" name="Rectangle 64"/>
            <p:cNvSpPr/>
            <p:nvPr/>
          </p:nvSpPr>
          <p:spPr bwMode="auto">
            <a:xfrm>
              <a:off x="730045" y="4052488"/>
              <a:ext cx="3416157" cy="172292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extrusionH="1003300"/>
          </p:spPr>
          <p:txBody>
            <a:bodyPr/>
            <a:lstStyle/>
            <a:p>
              <a:pPr>
                <a:buFont typeface="Times New Roman" charset="0"/>
                <a:buNone/>
                <a:defRPr/>
              </a:pPr>
              <a:endParaRPr lang="en-US"/>
            </a:p>
          </p:txBody>
        </p:sp>
        <p:sp>
          <p:nvSpPr>
            <p:cNvPr id="66" name="TextBox 16"/>
            <p:cNvSpPr txBox="1">
              <a:spLocks noChangeArrowheads="1"/>
            </p:cNvSpPr>
            <p:nvPr/>
          </p:nvSpPr>
          <p:spPr bwMode="auto">
            <a:xfrm>
              <a:off x="958644" y="4181104"/>
              <a:ext cx="2814907" cy="16189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000" b="1" dirty="0"/>
                <a:t>Opportunities</a:t>
              </a:r>
            </a:p>
            <a:p>
              <a:endParaRPr lang="en-US" sz="1200" dirty="0"/>
            </a:p>
            <a:p>
              <a:pPr>
                <a:spcBef>
                  <a:spcPct val="20000"/>
                </a:spcBef>
                <a:buFont typeface="Arial" charset="0"/>
                <a:buChar char="•"/>
              </a:pPr>
              <a:r>
                <a:rPr lang="en-US" sz="1200" noProof="1" smtClean="0">
                  <a:latin typeface="Calibri" pitchFamily="34" charset="0"/>
                  <a:cs typeface="Arial" charset="0"/>
                </a:rPr>
                <a:t> </a:t>
              </a:r>
              <a:r>
                <a:rPr lang="en-US" sz="1200" noProof="1" smtClean="0"/>
                <a:t>What are the elements your business could </a:t>
              </a:r>
              <a:r>
                <a:rPr lang="en-US" sz="1200" dirty="0" smtClean="0"/>
                <a:t>could </a:t>
              </a:r>
              <a:r>
                <a:rPr lang="en-US" sz="1200" dirty="0"/>
                <a:t>exploit to its </a:t>
              </a:r>
              <a:r>
                <a:rPr lang="en-US" sz="1200" dirty="0" smtClean="0"/>
                <a:t>advantage?</a:t>
              </a:r>
            </a:p>
            <a:p>
              <a:pPr>
                <a:spcBef>
                  <a:spcPct val="20000"/>
                </a:spcBef>
                <a:buFont typeface="Arial" charset="0"/>
                <a:buChar char="•"/>
              </a:pPr>
              <a:r>
                <a:rPr lang="en-US" sz="1200" dirty="0"/>
                <a:t> </a:t>
              </a:r>
              <a:r>
                <a:rPr lang="en-US" sz="1200" dirty="0" smtClean="0"/>
                <a:t>What trends, conditions that may positively impact you?</a:t>
              </a:r>
            </a:p>
            <a:p>
              <a:pPr>
                <a:spcBef>
                  <a:spcPct val="20000"/>
                </a:spcBef>
              </a:pPr>
              <a:endParaRPr lang="en-US" sz="1200" noProof="1">
                <a:latin typeface="Calibri" pitchFamily="34" charset="0"/>
                <a:cs typeface="Arial" charset="0"/>
              </a:endParaRPr>
            </a:p>
          </p:txBody>
        </p:sp>
        <p:sp>
          <p:nvSpPr>
            <p:cNvPr id="71" name="Rectangle 70"/>
            <p:cNvSpPr/>
            <p:nvPr/>
          </p:nvSpPr>
          <p:spPr bwMode="auto">
            <a:xfrm>
              <a:off x="7890161" y="2084440"/>
              <a:ext cx="3426768" cy="17244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extrusionH="1003300"/>
          </p:spPr>
          <p:txBody>
            <a:bodyPr/>
            <a:lstStyle/>
            <a:p>
              <a:pPr>
                <a:buFont typeface="Times New Roman" charset="0"/>
                <a:buNone/>
                <a:defRPr/>
              </a:pPr>
              <a:endParaRPr lang="en-US"/>
            </a:p>
          </p:txBody>
        </p:sp>
        <p:sp>
          <p:nvSpPr>
            <p:cNvPr id="72" name="TextBox 16"/>
            <p:cNvSpPr txBox="1">
              <a:spLocks noChangeArrowheads="1"/>
            </p:cNvSpPr>
            <p:nvPr/>
          </p:nvSpPr>
          <p:spPr bwMode="auto">
            <a:xfrm>
              <a:off x="7975918" y="2155652"/>
              <a:ext cx="3274336" cy="1434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000" b="1" dirty="0"/>
                <a:t>Weaknesses</a:t>
              </a:r>
            </a:p>
            <a:p>
              <a:endParaRPr lang="en-US" sz="1200" dirty="0"/>
            </a:p>
            <a:p>
              <a:pPr>
                <a:spcBef>
                  <a:spcPct val="20000"/>
                </a:spcBef>
                <a:buFont typeface="Arial" charset="0"/>
                <a:buChar char="•"/>
              </a:pPr>
              <a:r>
                <a:rPr lang="en-US" sz="1200" dirty="0" smtClean="0"/>
                <a:t> Characteristics </a:t>
              </a:r>
              <a:r>
                <a:rPr lang="en-US" sz="1200" dirty="0"/>
                <a:t>that place the business </a:t>
              </a:r>
              <a:r>
                <a:rPr lang="en-US" sz="1200" dirty="0" smtClean="0"/>
                <a:t>at </a:t>
              </a:r>
              <a:r>
                <a:rPr lang="en-US" sz="1200" dirty="0"/>
                <a:t>a disadvantage relative to </a:t>
              </a:r>
              <a:r>
                <a:rPr lang="en-US" sz="1200" dirty="0" smtClean="0"/>
                <a:t>others</a:t>
              </a:r>
            </a:p>
            <a:p>
              <a:pPr>
                <a:spcBef>
                  <a:spcPct val="20000"/>
                </a:spcBef>
                <a:buFont typeface="Arial" charset="0"/>
                <a:buChar char="•"/>
              </a:pPr>
              <a:r>
                <a:rPr lang="en-US" sz="1200" noProof="1" smtClean="0">
                  <a:latin typeface="Calibri" pitchFamily="34" charset="0"/>
                  <a:cs typeface="Arial" charset="0"/>
                </a:rPr>
                <a:t> What do your competitors do better than you? </a:t>
              </a:r>
            </a:p>
            <a:p>
              <a:pPr hangingPunct="1">
                <a:lnSpc>
                  <a:spcPct val="100000"/>
                </a:lnSpc>
                <a:spcBef>
                  <a:spcPct val="20000"/>
                </a:spcBef>
                <a:buClrTx/>
                <a:buSzTx/>
                <a:buFont typeface="Arial" charset="0"/>
                <a:buChar char="•"/>
              </a:pPr>
              <a:r>
                <a:rPr lang="en-US" sz="1200" noProof="1">
                  <a:latin typeface="Calibri" pitchFamily="34" charset="0"/>
                  <a:cs typeface="Arial" charset="0"/>
                </a:rPr>
                <a:t> </a:t>
              </a:r>
              <a:r>
                <a:rPr lang="en-US" sz="1200" noProof="1" smtClean="0">
                  <a:latin typeface="Calibri" pitchFamily="34" charset="0"/>
                  <a:cs typeface="Arial" charset="0"/>
                </a:rPr>
                <a:t>What do others perceive as your weaknesses?</a:t>
              </a:r>
              <a:endParaRPr lang="en-US" sz="1200" noProof="1">
                <a:latin typeface="Calibri" pitchFamily="34" charset="0"/>
                <a:cs typeface="Arial" charset="0"/>
              </a:endParaRPr>
            </a:p>
          </p:txBody>
        </p:sp>
        <p:grpSp>
          <p:nvGrpSpPr>
            <p:cNvPr id="77" name="Group 76"/>
            <p:cNvGrpSpPr/>
            <p:nvPr/>
          </p:nvGrpSpPr>
          <p:grpSpPr>
            <a:xfrm>
              <a:off x="4146202" y="2084440"/>
              <a:ext cx="1760400" cy="1724400"/>
              <a:chOff x="4146202" y="2084440"/>
              <a:chExt cx="1760400" cy="1724400"/>
            </a:xfrm>
          </p:grpSpPr>
          <p:sp>
            <p:nvSpPr>
              <p:cNvPr id="57" name="Rectangle 56"/>
              <p:cNvSpPr/>
              <p:nvPr/>
            </p:nvSpPr>
            <p:spPr bwMode="auto">
              <a:xfrm>
                <a:off x="4146202" y="2084440"/>
                <a:ext cx="1760400" cy="1724400"/>
              </a:xfrm>
              <a:prstGeom prst="rect">
                <a:avLst/>
              </a:prstGeom>
              <a:solidFill>
                <a:srgbClr val="00B0F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 extrusionH="1003300"/>
            </p:spPr>
            <p:txBody>
              <a:bodyPr/>
              <a:lstStyle/>
              <a:p>
                <a:pPr>
                  <a:buFont typeface="Times New Roman" pitchFamily="16" charset="0"/>
                  <a:buNone/>
                  <a:defRPr/>
                </a:pPr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4597469" y="2349087"/>
                <a:ext cx="1191755" cy="110799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buFont typeface="Times New Roman" pitchFamily="16" charset="0"/>
                  <a:buNone/>
                  <a:defRPr/>
                </a:pPr>
                <a:r>
                  <a:rPr lang="en-US" sz="6600" b="1" dirty="0">
                    <a:solidFill>
                      <a:schemeClr val="bg1"/>
                    </a:solidFill>
                    <a:latin typeface="Verdana" pitchFamily="34" charset="0"/>
                  </a:rPr>
                  <a:t>S</a:t>
                </a:r>
              </a:p>
            </p:txBody>
          </p:sp>
          <p:sp>
            <p:nvSpPr>
              <p:cNvPr id="73" name="Rectangle 17"/>
              <p:cNvSpPr/>
              <p:nvPr/>
            </p:nvSpPr>
            <p:spPr bwMode="auto">
              <a:xfrm>
                <a:off x="4155458" y="2084440"/>
                <a:ext cx="772142" cy="1724400"/>
              </a:xfrm>
              <a:custGeom>
                <a:avLst/>
                <a:gdLst>
                  <a:gd name="connsiteX0" fmla="*/ 0 w 1757062"/>
                  <a:gd name="connsiteY0" fmla="*/ 0 h 1752600"/>
                  <a:gd name="connsiteX1" fmla="*/ 1757062 w 1757062"/>
                  <a:gd name="connsiteY1" fmla="*/ 0 h 1752600"/>
                  <a:gd name="connsiteX2" fmla="*/ 1757062 w 1757062"/>
                  <a:gd name="connsiteY2" fmla="*/ 1752600 h 1752600"/>
                  <a:gd name="connsiteX3" fmla="*/ 0 w 1757062"/>
                  <a:gd name="connsiteY3" fmla="*/ 1752600 h 1752600"/>
                  <a:gd name="connsiteX4" fmla="*/ 0 w 1757062"/>
                  <a:gd name="connsiteY4" fmla="*/ 0 h 1752600"/>
                  <a:gd name="connsiteX0" fmla="*/ 0 w 1757062"/>
                  <a:gd name="connsiteY0" fmla="*/ 0 h 1752600"/>
                  <a:gd name="connsiteX1" fmla="*/ 1757062 w 1757062"/>
                  <a:gd name="connsiteY1" fmla="*/ 0 h 1752600"/>
                  <a:gd name="connsiteX2" fmla="*/ 0 w 1757062"/>
                  <a:gd name="connsiteY2" fmla="*/ 1752600 h 1752600"/>
                  <a:gd name="connsiteX3" fmla="*/ 0 w 1757062"/>
                  <a:gd name="connsiteY3" fmla="*/ 0 h 1752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57062" h="1752600">
                    <a:moveTo>
                      <a:pt x="0" y="0"/>
                    </a:moveTo>
                    <a:lnTo>
                      <a:pt x="1757062" y="0"/>
                    </a:lnTo>
                    <a:lnTo>
                      <a:pt x="0" y="1752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  <a:alpha val="24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 extrusionH="1003300"/>
            </p:spPr>
            <p:txBody>
              <a:bodyPr/>
              <a:lstStyle/>
              <a:p>
                <a:pPr>
                  <a:buFont typeface="Times New Roman" pitchFamily="16" charset="0"/>
                  <a:buNone/>
                  <a:defRPr/>
                </a:pPr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78" name="Group 77"/>
            <p:cNvGrpSpPr/>
            <p:nvPr/>
          </p:nvGrpSpPr>
          <p:grpSpPr>
            <a:xfrm>
              <a:off x="6131948" y="2084440"/>
              <a:ext cx="1763781" cy="1724400"/>
              <a:chOff x="6131948" y="2084440"/>
              <a:chExt cx="1763781" cy="1724400"/>
            </a:xfrm>
          </p:grpSpPr>
          <p:sp>
            <p:nvSpPr>
              <p:cNvPr id="69" name="Rectangle 68"/>
              <p:cNvSpPr/>
              <p:nvPr/>
            </p:nvSpPr>
            <p:spPr bwMode="auto">
              <a:xfrm>
                <a:off x="6135329" y="2084440"/>
                <a:ext cx="1760400" cy="1724400"/>
              </a:xfrm>
              <a:prstGeom prst="rect">
                <a:avLst/>
              </a:prstGeom>
              <a:solidFill>
                <a:srgbClr val="FFC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 extrusionH="1003300"/>
            </p:spPr>
            <p:txBody>
              <a:bodyPr/>
              <a:lstStyle/>
              <a:p>
                <a:pPr>
                  <a:buFont typeface="Times New Roman" pitchFamily="16" charset="0"/>
                  <a:buNone/>
                  <a:defRPr/>
                </a:pPr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0" name="TextBox 69"/>
              <p:cNvSpPr txBox="1"/>
              <p:nvPr/>
            </p:nvSpPr>
            <p:spPr>
              <a:xfrm>
                <a:off x="6465353" y="2420351"/>
                <a:ext cx="1191755" cy="110799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buFont typeface="Times New Roman" pitchFamily="16" charset="0"/>
                  <a:buNone/>
                  <a:defRPr/>
                </a:pPr>
                <a:r>
                  <a:rPr lang="en-US" sz="6600" b="1" dirty="0">
                    <a:solidFill>
                      <a:schemeClr val="bg1"/>
                    </a:solidFill>
                    <a:latin typeface="Verdana" pitchFamily="34" charset="0"/>
                  </a:rPr>
                  <a:t>W</a:t>
                </a:r>
              </a:p>
            </p:txBody>
          </p:sp>
          <p:sp>
            <p:nvSpPr>
              <p:cNvPr id="74" name="Rectangle 17"/>
              <p:cNvSpPr/>
              <p:nvPr/>
            </p:nvSpPr>
            <p:spPr bwMode="auto">
              <a:xfrm>
                <a:off x="6131948" y="2084440"/>
                <a:ext cx="772142" cy="1724400"/>
              </a:xfrm>
              <a:custGeom>
                <a:avLst/>
                <a:gdLst>
                  <a:gd name="connsiteX0" fmla="*/ 0 w 1757062"/>
                  <a:gd name="connsiteY0" fmla="*/ 0 h 1752600"/>
                  <a:gd name="connsiteX1" fmla="*/ 1757062 w 1757062"/>
                  <a:gd name="connsiteY1" fmla="*/ 0 h 1752600"/>
                  <a:gd name="connsiteX2" fmla="*/ 1757062 w 1757062"/>
                  <a:gd name="connsiteY2" fmla="*/ 1752600 h 1752600"/>
                  <a:gd name="connsiteX3" fmla="*/ 0 w 1757062"/>
                  <a:gd name="connsiteY3" fmla="*/ 1752600 h 1752600"/>
                  <a:gd name="connsiteX4" fmla="*/ 0 w 1757062"/>
                  <a:gd name="connsiteY4" fmla="*/ 0 h 1752600"/>
                  <a:gd name="connsiteX0" fmla="*/ 0 w 1757062"/>
                  <a:gd name="connsiteY0" fmla="*/ 0 h 1752600"/>
                  <a:gd name="connsiteX1" fmla="*/ 1757062 w 1757062"/>
                  <a:gd name="connsiteY1" fmla="*/ 0 h 1752600"/>
                  <a:gd name="connsiteX2" fmla="*/ 0 w 1757062"/>
                  <a:gd name="connsiteY2" fmla="*/ 1752600 h 1752600"/>
                  <a:gd name="connsiteX3" fmla="*/ 0 w 1757062"/>
                  <a:gd name="connsiteY3" fmla="*/ 0 h 1752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57062" h="1752600">
                    <a:moveTo>
                      <a:pt x="0" y="0"/>
                    </a:moveTo>
                    <a:lnTo>
                      <a:pt x="1757062" y="0"/>
                    </a:lnTo>
                    <a:lnTo>
                      <a:pt x="0" y="1752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  <a:alpha val="24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 extrusionH="1003300"/>
            </p:spPr>
            <p:txBody>
              <a:bodyPr/>
              <a:lstStyle/>
              <a:p>
                <a:pPr>
                  <a:buFont typeface="Times New Roman" pitchFamily="16" charset="0"/>
                  <a:buNone/>
                  <a:defRPr/>
                </a:pPr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79" name="Group 78"/>
            <p:cNvGrpSpPr/>
            <p:nvPr/>
          </p:nvGrpSpPr>
          <p:grpSpPr>
            <a:xfrm>
              <a:off x="6131948" y="4052488"/>
              <a:ext cx="1763887" cy="1724400"/>
              <a:chOff x="6131948" y="4052488"/>
              <a:chExt cx="1763887" cy="1724400"/>
            </a:xfrm>
          </p:grpSpPr>
          <p:sp>
            <p:nvSpPr>
              <p:cNvPr id="61" name="Rectangle 60"/>
              <p:cNvSpPr/>
              <p:nvPr/>
            </p:nvSpPr>
            <p:spPr bwMode="auto">
              <a:xfrm>
                <a:off x="6135329" y="4052488"/>
                <a:ext cx="1760506" cy="1722920"/>
              </a:xfrm>
              <a:prstGeom prst="rect">
                <a:avLst/>
              </a:prstGeom>
              <a:solidFill>
                <a:srgbClr val="FF33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 extrusionH="1003300"/>
            </p:spPr>
            <p:txBody>
              <a:bodyPr/>
              <a:lstStyle/>
              <a:p>
                <a:pPr>
                  <a:buFont typeface="Times New Roman" pitchFamily="16" charset="0"/>
                  <a:buNone/>
                  <a:defRPr/>
                </a:pPr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6558048" y="4363280"/>
                <a:ext cx="948881" cy="11079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buFont typeface="Times New Roman" pitchFamily="16" charset="0"/>
                  <a:buNone/>
                  <a:defRPr/>
                </a:pPr>
                <a:r>
                  <a:rPr lang="en-US" sz="6600" b="1" dirty="0">
                    <a:solidFill>
                      <a:schemeClr val="bg1"/>
                    </a:solidFill>
                    <a:latin typeface="Verdana" pitchFamily="34" charset="0"/>
                  </a:rPr>
                  <a:t>T</a:t>
                </a:r>
              </a:p>
            </p:txBody>
          </p:sp>
          <p:sp>
            <p:nvSpPr>
              <p:cNvPr id="75" name="Rectangle 17"/>
              <p:cNvSpPr/>
              <p:nvPr/>
            </p:nvSpPr>
            <p:spPr bwMode="auto">
              <a:xfrm>
                <a:off x="6131948" y="4052488"/>
                <a:ext cx="772142" cy="1724400"/>
              </a:xfrm>
              <a:custGeom>
                <a:avLst/>
                <a:gdLst>
                  <a:gd name="connsiteX0" fmla="*/ 0 w 1757062"/>
                  <a:gd name="connsiteY0" fmla="*/ 0 h 1752600"/>
                  <a:gd name="connsiteX1" fmla="*/ 1757062 w 1757062"/>
                  <a:gd name="connsiteY1" fmla="*/ 0 h 1752600"/>
                  <a:gd name="connsiteX2" fmla="*/ 1757062 w 1757062"/>
                  <a:gd name="connsiteY2" fmla="*/ 1752600 h 1752600"/>
                  <a:gd name="connsiteX3" fmla="*/ 0 w 1757062"/>
                  <a:gd name="connsiteY3" fmla="*/ 1752600 h 1752600"/>
                  <a:gd name="connsiteX4" fmla="*/ 0 w 1757062"/>
                  <a:gd name="connsiteY4" fmla="*/ 0 h 1752600"/>
                  <a:gd name="connsiteX0" fmla="*/ 0 w 1757062"/>
                  <a:gd name="connsiteY0" fmla="*/ 0 h 1752600"/>
                  <a:gd name="connsiteX1" fmla="*/ 1757062 w 1757062"/>
                  <a:gd name="connsiteY1" fmla="*/ 0 h 1752600"/>
                  <a:gd name="connsiteX2" fmla="*/ 0 w 1757062"/>
                  <a:gd name="connsiteY2" fmla="*/ 1752600 h 1752600"/>
                  <a:gd name="connsiteX3" fmla="*/ 0 w 1757062"/>
                  <a:gd name="connsiteY3" fmla="*/ 0 h 1752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57062" h="1752600">
                    <a:moveTo>
                      <a:pt x="0" y="0"/>
                    </a:moveTo>
                    <a:lnTo>
                      <a:pt x="1757062" y="0"/>
                    </a:lnTo>
                    <a:lnTo>
                      <a:pt x="0" y="1752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  <a:alpha val="24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 extrusionH="1003300"/>
            </p:spPr>
            <p:txBody>
              <a:bodyPr/>
              <a:lstStyle/>
              <a:p>
                <a:pPr>
                  <a:buFont typeface="Times New Roman" pitchFamily="16" charset="0"/>
                  <a:buNone/>
                  <a:defRPr/>
                </a:pPr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80" name="Group 79"/>
            <p:cNvGrpSpPr/>
            <p:nvPr/>
          </p:nvGrpSpPr>
          <p:grpSpPr>
            <a:xfrm>
              <a:off x="4142758" y="4052488"/>
              <a:ext cx="1760506" cy="1724400"/>
              <a:chOff x="4142758" y="4052488"/>
              <a:chExt cx="1760506" cy="1724400"/>
            </a:xfrm>
          </p:grpSpPr>
          <p:sp>
            <p:nvSpPr>
              <p:cNvPr id="67" name="Rectangle 66"/>
              <p:cNvSpPr/>
              <p:nvPr/>
            </p:nvSpPr>
            <p:spPr bwMode="auto">
              <a:xfrm>
                <a:off x="4142758" y="4052488"/>
                <a:ext cx="1760506" cy="1722920"/>
              </a:xfrm>
              <a:prstGeom prst="rect">
                <a:avLst/>
              </a:prstGeom>
              <a:solidFill>
                <a:srgbClr val="33CC33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 extrusionH="1003300"/>
            </p:spPr>
            <p:txBody>
              <a:bodyPr/>
              <a:lstStyle/>
              <a:p>
                <a:pPr>
                  <a:buFont typeface="Times New Roman" pitchFamily="16" charset="0"/>
                  <a:buNone/>
                  <a:defRPr/>
                </a:pPr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4402574" y="4367017"/>
                <a:ext cx="1191755" cy="110799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buFont typeface="Times New Roman" pitchFamily="16" charset="0"/>
                  <a:buNone/>
                  <a:defRPr/>
                </a:pPr>
                <a:r>
                  <a:rPr lang="en-US" sz="6600" b="1" dirty="0">
                    <a:solidFill>
                      <a:schemeClr val="bg1"/>
                    </a:solidFill>
                    <a:latin typeface="Verdana" pitchFamily="34" charset="0"/>
                  </a:rPr>
                  <a:t>O</a:t>
                </a:r>
              </a:p>
            </p:txBody>
          </p:sp>
          <p:sp>
            <p:nvSpPr>
              <p:cNvPr id="76" name="Rectangle 17"/>
              <p:cNvSpPr/>
              <p:nvPr/>
            </p:nvSpPr>
            <p:spPr bwMode="auto">
              <a:xfrm>
                <a:off x="4155458" y="4052488"/>
                <a:ext cx="772142" cy="1724400"/>
              </a:xfrm>
              <a:custGeom>
                <a:avLst/>
                <a:gdLst>
                  <a:gd name="connsiteX0" fmla="*/ 0 w 1757062"/>
                  <a:gd name="connsiteY0" fmla="*/ 0 h 1752600"/>
                  <a:gd name="connsiteX1" fmla="*/ 1757062 w 1757062"/>
                  <a:gd name="connsiteY1" fmla="*/ 0 h 1752600"/>
                  <a:gd name="connsiteX2" fmla="*/ 1757062 w 1757062"/>
                  <a:gd name="connsiteY2" fmla="*/ 1752600 h 1752600"/>
                  <a:gd name="connsiteX3" fmla="*/ 0 w 1757062"/>
                  <a:gd name="connsiteY3" fmla="*/ 1752600 h 1752600"/>
                  <a:gd name="connsiteX4" fmla="*/ 0 w 1757062"/>
                  <a:gd name="connsiteY4" fmla="*/ 0 h 1752600"/>
                  <a:gd name="connsiteX0" fmla="*/ 0 w 1757062"/>
                  <a:gd name="connsiteY0" fmla="*/ 0 h 1752600"/>
                  <a:gd name="connsiteX1" fmla="*/ 1757062 w 1757062"/>
                  <a:gd name="connsiteY1" fmla="*/ 0 h 1752600"/>
                  <a:gd name="connsiteX2" fmla="*/ 0 w 1757062"/>
                  <a:gd name="connsiteY2" fmla="*/ 1752600 h 1752600"/>
                  <a:gd name="connsiteX3" fmla="*/ 0 w 1757062"/>
                  <a:gd name="connsiteY3" fmla="*/ 0 h 1752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57062" h="1752600">
                    <a:moveTo>
                      <a:pt x="0" y="0"/>
                    </a:moveTo>
                    <a:lnTo>
                      <a:pt x="1757062" y="0"/>
                    </a:lnTo>
                    <a:lnTo>
                      <a:pt x="0" y="1752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  <a:alpha val="24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 extrusionH="1003300"/>
            </p:spPr>
            <p:txBody>
              <a:bodyPr/>
              <a:lstStyle/>
              <a:p>
                <a:pPr>
                  <a:buFont typeface="Times New Roman" pitchFamily="16" charset="0"/>
                  <a:buNone/>
                  <a:defRPr/>
                </a:pPr>
                <a:endParaRPr lang="en-US">
                  <a:solidFill>
                    <a:schemeClr val="bg1"/>
                  </a:solidFill>
                </a:endParaRPr>
              </a:p>
            </p:txBody>
          </p:sp>
        </p:grpSp>
      </p:grpSp>
      <p:cxnSp>
        <p:nvCxnSpPr>
          <p:cNvPr id="84" name="Straight Connector 83"/>
          <p:cNvCxnSpPr/>
          <p:nvPr/>
        </p:nvCxnSpPr>
        <p:spPr>
          <a:xfrm>
            <a:off x="413124" y="933394"/>
            <a:ext cx="5040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378655" y="443593"/>
            <a:ext cx="51125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SWOT analysis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76529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" name="Group 104"/>
          <p:cNvGrpSpPr/>
          <p:nvPr/>
        </p:nvGrpSpPr>
        <p:grpSpPr>
          <a:xfrm>
            <a:off x="645100" y="2112732"/>
            <a:ext cx="11242100" cy="3962400"/>
            <a:chOff x="645100" y="2150832"/>
            <a:chExt cx="11242100" cy="3962400"/>
          </a:xfrm>
        </p:grpSpPr>
        <p:sp>
          <p:nvSpPr>
            <p:cNvPr id="48" name="TextBox 47"/>
            <p:cNvSpPr txBox="1"/>
            <p:nvPr/>
          </p:nvSpPr>
          <p:spPr>
            <a:xfrm>
              <a:off x="645100" y="2164084"/>
              <a:ext cx="19793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0099CC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STRENGTHS</a:t>
              </a:r>
              <a:endParaRPr lang="en-US" b="1" dirty="0">
                <a:solidFill>
                  <a:srgbClr val="0099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645100" y="2659444"/>
              <a:ext cx="250556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Characteristics that give your business an advantage over others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645100" y="4363173"/>
              <a:ext cx="24123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33CC33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OPPORTUNITIES</a:t>
              </a:r>
              <a:endParaRPr lang="en-US" b="1" dirty="0">
                <a:solidFill>
                  <a:srgbClr val="33CC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45100" y="4858533"/>
              <a:ext cx="2767753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What are the elements your business could exploit to its advantage?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8566858" y="2155470"/>
              <a:ext cx="21392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CC29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WEAKNESSES</a:t>
              </a:r>
              <a:endParaRPr lang="en-US" b="1" dirty="0">
                <a:solidFill>
                  <a:srgbClr val="FFCC2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8570170" y="2650830"/>
              <a:ext cx="331703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Characteristics that place the business at a disadvantage relative to others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8593361" y="4354559"/>
              <a:ext cx="1676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5D37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THREATS</a:t>
              </a:r>
              <a:endParaRPr lang="en-US" b="1" dirty="0">
                <a:solidFill>
                  <a:srgbClr val="FF5D3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8596673" y="4849919"/>
              <a:ext cx="329052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What are the elements in the environment that could cause trouble for your business?</a:t>
              </a:r>
            </a:p>
            <a:p>
              <a:endParaRPr lang="en-US" sz="14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56" name="Flowchart: Merge 55"/>
            <p:cNvSpPr/>
            <p:nvPr/>
          </p:nvSpPr>
          <p:spPr>
            <a:xfrm rot="5400000">
              <a:off x="3557131" y="2912072"/>
              <a:ext cx="293537" cy="165185"/>
            </a:xfrm>
            <a:prstGeom prst="flowChartMerg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57" name="Flowchart: Merge 56"/>
            <p:cNvSpPr/>
            <p:nvPr/>
          </p:nvSpPr>
          <p:spPr>
            <a:xfrm rot="5400000">
              <a:off x="3557133" y="4992332"/>
              <a:ext cx="293537" cy="165185"/>
            </a:xfrm>
            <a:prstGeom prst="flowChartMerg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cxnSp>
          <p:nvCxnSpPr>
            <p:cNvPr id="58" name="Straight Connector 57"/>
            <p:cNvCxnSpPr/>
            <p:nvPr/>
          </p:nvCxnSpPr>
          <p:spPr>
            <a:xfrm>
              <a:off x="3773710" y="2238296"/>
              <a:ext cx="0" cy="1604176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3773712" y="4318556"/>
              <a:ext cx="0" cy="1604176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0" name="Group 59"/>
            <p:cNvGrpSpPr/>
            <p:nvPr/>
          </p:nvGrpSpPr>
          <p:grpSpPr>
            <a:xfrm flipH="1">
              <a:off x="8288560" y="2227032"/>
              <a:ext cx="147235" cy="3886200"/>
              <a:chOff x="2959013" y="1905000"/>
              <a:chExt cx="165189" cy="3859857"/>
            </a:xfrm>
          </p:grpSpPr>
          <p:cxnSp>
            <p:nvCxnSpPr>
              <p:cNvPr id="61" name="Straight Connector 60"/>
              <p:cNvCxnSpPr/>
              <p:nvPr/>
            </p:nvCxnSpPr>
            <p:spPr>
              <a:xfrm>
                <a:off x="3124200" y="1905000"/>
                <a:ext cx="0" cy="1604176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Flowchart: Merge 61"/>
              <p:cNvSpPr/>
              <p:nvPr/>
            </p:nvSpPr>
            <p:spPr>
              <a:xfrm rot="5400000">
                <a:off x="2894837" y="2578776"/>
                <a:ext cx="293537" cy="165185"/>
              </a:xfrm>
              <a:prstGeom prst="flowChartMerg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cxnSp>
            <p:nvCxnSpPr>
              <p:cNvPr id="63" name="Straight Connector 62"/>
              <p:cNvCxnSpPr/>
              <p:nvPr/>
            </p:nvCxnSpPr>
            <p:spPr>
              <a:xfrm flipH="1">
                <a:off x="3124202" y="4141884"/>
                <a:ext cx="0" cy="1622973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" name="Flowchart: Merge 63"/>
              <p:cNvSpPr/>
              <p:nvPr/>
            </p:nvSpPr>
            <p:spPr>
              <a:xfrm rot="5400000">
                <a:off x="2894841" y="4854345"/>
                <a:ext cx="293537" cy="165185"/>
              </a:xfrm>
              <a:prstGeom prst="flowChartMerg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  <p:grpSp>
          <p:nvGrpSpPr>
            <p:cNvPr id="86" name="Group 85"/>
            <p:cNvGrpSpPr/>
            <p:nvPr/>
          </p:nvGrpSpPr>
          <p:grpSpPr>
            <a:xfrm>
              <a:off x="5145828" y="3180499"/>
              <a:ext cx="1800000" cy="1800000"/>
              <a:chOff x="5107728" y="3542449"/>
              <a:chExt cx="1800000" cy="1800000"/>
            </a:xfrm>
          </p:grpSpPr>
          <p:sp>
            <p:nvSpPr>
              <p:cNvPr id="47" name="Donut 46"/>
              <p:cNvSpPr/>
              <p:nvPr/>
            </p:nvSpPr>
            <p:spPr>
              <a:xfrm>
                <a:off x="5107728" y="3542449"/>
                <a:ext cx="1800000" cy="1800000"/>
              </a:xfrm>
              <a:prstGeom prst="donut">
                <a:avLst>
                  <a:gd name="adj" fmla="val 28017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1" u="sng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85" name="Picture 8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88649" y="4130879"/>
                <a:ext cx="549780" cy="629038"/>
              </a:xfrm>
              <a:prstGeom prst="rect">
                <a:avLst/>
              </a:prstGeom>
            </p:spPr>
          </p:pic>
        </p:grpSp>
        <p:grpSp>
          <p:nvGrpSpPr>
            <p:cNvPr id="87" name="Group 86"/>
            <p:cNvGrpSpPr/>
            <p:nvPr/>
          </p:nvGrpSpPr>
          <p:grpSpPr>
            <a:xfrm>
              <a:off x="4136521" y="2150832"/>
              <a:ext cx="1828800" cy="1828800"/>
              <a:chOff x="4048030" y="2512782"/>
              <a:chExt cx="1828800" cy="1828800"/>
            </a:xfrm>
          </p:grpSpPr>
          <p:sp>
            <p:nvSpPr>
              <p:cNvPr id="88" name="Flowchart: Connector 87"/>
              <p:cNvSpPr/>
              <p:nvPr/>
            </p:nvSpPr>
            <p:spPr>
              <a:xfrm>
                <a:off x="4048030" y="2512782"/>
                <a:ext cx="1828800" cy="1828800"/>
              </a:xfrm>
              <a:prstGeom prst="flowChartConnector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89" name="Flowchart: Connector 88"/>
              <p:cNvSpPr/>
              <p:nvPr/>
            </p:nvSpPr>
            <p:spPr>
              <a:xfrm>
                <a:off x="4185190" y="2649942"/>
                <a:ext cx="1554480" cy="1554480"/>
              </a:xfrm>
              <a:prstGeom prst="flowChartConnector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90" name="TextBox 89"/>
              <p:cNvSpPr txBox="1"/>
              <p:nvPr/>
            </p:nvSpPr>
            <p:spPr>
              <a:xfrm>
                <a:off x="4546398" y="2860783"/>
                <a:ext cx="1191755" cy="110799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buFont typeface="Times New Roman" pitchFamily="16" charset="0"/>
                  <a:buNone/>
                  <a:defRPr/>
                </a:pPr>
                <a:r>
                  <a:rPr lang="en-US" sz="6600" b="1" dirty="0">
                    <a:solidFill>
                      <a:schemeClr val="bg1"/>
                    </a:solidFill>
                    <a:latin typeface="Verdana" pitchFamily="34" charset="0"/>
                  </a:rPr>
                  <a:t>S</a:t>
                </a:r>
              </a:p>
            </p:txBody>
          </p:sp>
        </p:grpSp>
        <p:grpSp>
          <p:nvGrpSpPr>
            <p:cNvPr id="91" name="Group 90"/>
            <p:cNvGrpSpPr/>
            <p:nvPr/>
          </p:nvGrpSpPr>
          <p:grpSpPr>
            <a:xfrm>
              <a:off x="6153116" y="2150832"/>
              <a:ext cx="1828800" cy="1828800"/>
              <a:chOff x="6402610" y="2512782"/>
              <a:chExt cx="1828800" cy="1828800"/>
            </a:xfrm>
          </p:grpSpPr>
          <p:sp>
            <p:nvSpPr>
              <p:cNvPr id="92" name="Flowchart: Connector 91"/>
              <p:cNvSpPr/>
              <p:nvPr/>
            </p:nvSpPr>
            <p:spPr>
              <a:xfrm>
                <a:off x="6402610" y="2512782"/>
                <a:ext cx="1828800" cy="1828800"/>
              </a:xfrm>
              <a:prstGeom prst="flowChartConnector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93" name="Flowchart: Connector 92"/>
              <p:cNvSpPr/>
              <p:nvPr/>
            </p:nvSpPr>
            <p:spPr>
              <a:xfrm>
                <a:off x="6539770" y="2649942"/>
                <a:ext cx="1554480" cy="1554480"/>
              </a:xfrm>
              <a:prstGeom prst="flowChartConnector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94" name="TextBox 93"/>
              <p:cNvSpPr txBox="1"/>
              <p:nvPr/>
            </p:nvSpPr>
            <p:spPr>
              <a:xfrm>
                <a:off x="6719492" y="2860783"/>
                <a:ext cx="1191755" cy="110799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buFont typeface="Times New Roman" pitchFamily="16" charset="0"/>
                  <a:buNone/>
                  <a:defRPr/>
                </a:pPr>
                <a:r>
                  <a:rPr lang="en-US" sz="6600" b="1" dirty="0" smtClean="0">
                    <a:solidFill>
                      <a:schemeClr val="bg1"/>
                    </a:solidFill>
                    <a:latin typeface="Verdana" pitchFamily="34" charset="0"/>
                  </a:rPr>
                  <a:t>W</a:t>
                </a:r>
                <a:endParaRPr lang="en-US" sz="6600" b="1" dirty="0">
                  <a:solidFill>
                    <a:schemeClr val="bg1"/>
                  </a:solidFill>
                  <a:latin typeface="Verdana" pitchFamily="34" charset="0"/>
                </a:endParaRPr>
              </a:p>
            </p:txBody>
          </p:sp>
        </p:grpSp>
        <p:grpSp>
          <p:nvGrpSpPr>
            <p:cNvPr id="95" name="Group 94"/>
            <p:cNvGrpSpPr/>
            <p:nvPr/>
          </p:nvGrpSpPr>
          <p:grpSpPr>
            <a:xfrm>
              <a:off x="4150838" y="4206828"/>
              <a:ext cx="1828800" cy="1828800"/>
              <a:chOff x="4062347" y="4703972"/>
              <a:chExt cx="1828800" cy="1828800"/>
            </a:xfrm>
          </p:grpSpPr>
          <p:sp>
            <p:nvSpPr>
              <p:cNvPr id="96" name="Flowchart: Connector 95"/>
              <p:cNvSpPr/>
              <p:nvPr/>
            </p:nvSpPr>
            <p:spPr>
              <a:xfrm>
                <a:off x="4062347" y="4703972"/>
                <a:ext cx="1828800" cy="1828800"/>
              </a:xfrm>
              <a:prstGeom prst="flowChartConnector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97" name="Flowchart: Connector 96"/>
              <p:cNvSpPr/>
              <p:nvPr/>
            </p:nvSpPr>
            <p:spPr>
              <a:xfrm>
                <a:off x="4185190" y="4841132"/>
                <a:ext cx="1554480" cy="1554480"/>
              </a:xfrm>
              <a:prstGeom prst="flowChartConnector">
                <a:avLst/>
              </a:prstGeom>
              <a:solidFill>
                <a:srgbClr val="33CC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4503719" y="5064374"/>
                <a:ext cx="1191755" cy="110799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buFont typeface="Times New Roman" pitchFamily="16" charset="0"/>
                  <a:buNone/>
                  <a:defRPr/>
                </a:pPr>
                <a:r>
                  <a:rPr lang="en-US" sz="6600" b="1" dirty="0">
                    <a:solidFill>
                      <a:schemeClr val="bg1"/>
                    </a:solidFill>
                    <a:latin typeface="Verdana" pitchFamily="34" charset="0"/>
                  </a:rPr>
                  <a:t>O</a:t>
                </a:r>
              </a:p>
            </p:txBody>
          </p:sp>
        </p:grpSp>
        <p:grpSp>
          <p:nvGrpSpPr>
            <p:cNvPr id="99" name="Group 98"/>
            <p:cNvGrpSpPr/>
            <p:nvPr/>
          </p:nvGrpSpPr>
          <p:grpSpPr>
            <a:xfrm>
              <a:off x="6153116" y="4225438"/>
              <a:ext cx="1828800" cy="1828800"/>
              <a:chOff x="6402610" y="4722582"/>
              <a:chExt cx="1828800" cy="1828800"/>
            </a:xfrm>
          </p:grpSpPr>
          <p:sp>
            <p:nvSpPr>
              <p:cNvPr id="100" name="Flowchart: Connector 99"/>
              <p:cNvSpPr/>
              <p:nvPr/>
            </p:nvSpPr>
            <p:spPr>
              <a:xfrm>
                <a:off x="6402610" y="4722582"/>
                <a:ext cx="1828800" cy="1828800"/>
              </a:xfrm>
              <a:prstGeom prst="flowChartConnector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101" name="Flowchart: Connector 100"/>
              <p:cNvSpPr/>
              <p:nvPr/>
            </p:nvSpPr>
            <p:spPr>
              <a:xfrm>
                <a:off x="6539770" y="4859742"/>
                <a:ext cx="1554480" cy="1554480"/>
              </a:xfrm>
              <a:prstGeom prst="flowChartConnector">
                <a:avLst/>
              </a:prstGeom>
              <a:solidFill>
                <a:srgbClr val="FF33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102" name="TextBox 101"/>
              <p:cNvSpPr txBox="1"/>
              <p:nvPr/>
            </p:nvSpPr>
            <p:spPr>
              <a:xfrm>
                <a:off x="6971075" y="5082984"/>
                <a:ext cx="1191755" cy="110799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buFont typeface="Times New Roman" pitchFamily="16" charset="0"/>
                  <a:buNone/>
                  <a:defRPr/>
                </a:pPr>
                <a:r>
                  <a:rPr lang="en-US" sz="6600" b="1" dirty="0" smtClean="0">
                    <a:solidFill>
                      <a:schemeClr val="bg1"/>
                    </a:solidFill>
                    <a:latin typeface="Verdana" pitchFamily="34" charset="0"/>
                  </a:rPr>
                  <a:t>T</a:t>
                </a:r>
                <a:endParaRPr lang="en-US" sz="6600" b="1" dirty="0">
                  <a:solidFill>
                    <a:schemeClr val="bg1"/>
                  </a:solidFill>
                  <a:latin typeface="Verdana" pitchFamily="34" charset="0"/>
                </a:endParaRPr>
              </a:p>
            </p:txBody>
          </p:sp>
        </p:grpSp>
      </p:grpSp>
      <p:cxnSp>
        <p:nvCxnSpPr>
          <p:cNvPr id="108" name="Straight Connector 107"/>
          <p:cNvCxnSpPr/>
          <p:nvPr/>
        </p:nvCxnSpPr>
        <p:spPr>
          <a:xfrm>
            <a:off x="413124" y="933394"/>
            <a:ext cx="5040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TextBox 108"/>
          <p:cNvSpPr txBox="1"/>
          <p:nvPr/>
        </p:nvSpPr>
        <p:spPr>
          <a:xfrm>
            <a:off x="378655" y="443593"/>
            <a:ext cx="51125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SWOT analysis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4991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/>
          <p:cNvSpPr/>
          <p:nvPr/>
        </p:nvSpPr>
        <p:spPr>
          <a:xfrm>
            <a:off x="1302242" y="1871767"/>
            <a:ext cx="4698418" cy="20104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3" name="Group 62"/>
          <p:cNvGrpSpPr/>
          <p:nvPr/>
        </p:nvGrpSpPr>
        <p:grpSpPr>
          <a:xfrm>
            <a:off x="462742" y="1871767"/>
            <a:ext cx="2138682" cy="2095659"/>
            <a:chOff x="956479" y="1939386"/>
            <a:chExt cx="1711940" cy="1699164"/>
          </a:xfrm>
        </p:grpSpPr>
        <p:grpSp>
          <p:nvGrpSpPr>
            <p:cNvPr id="64" name="Group 63"/>
            <p:cNvGrpSpPr/>
            <p:nvPr/>
          </p:nvGrpSpPr>
          <p:grpSpPr>
            <a:xfrm>
              <a:off x="956479" y="1939386"/>
              <a:ext cx="1711940" cy="1699164"/>
              <a:chOff x="652452" y="1752600"/>
              <a:chExt cx="2743200" cy="2743200"/>
            </a:xfrm>
          </p:grpSpPr>
          <p:sp>
            <p:nvSpPr>
              <p:cNvPr id="66" name="Oval 65"/>
              <p:cNvSpPr/>
              <p:nvPr/>
            </p:nvSpPr>
            <p:spPr>
              <a:xfrm>
                <a:off x="652452" y="1752600"/>
                <a:ext cx="2743200" cy="2743200"/>
              </a:xfrm>
              <a:prstGeom prst="ellipse">
                <a:avLst/>
              </a:prstGeom>
              <a:solidFill>
                <a:srgbClr val="009BD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Pie 3"/>
              <p:cNvSpPr/>
              <p:nvPr/>
            </p:nvSpPr>
            <p:spPr>
              <a:xfrm>
                <a:off x="1757264" y="2398938"/>
                <a:ext cx="1638388" cy="1850785"/>
              </a:xfrm>
              <a:custGeom>
                <a:avLst/>
                <a:gdLst>
                  <a:gd name="connsiteX0" fmla="*/ 2692275 w 2743200"/>
                  <a:gd name="connsiteY0" fmla="*/ 1001324 h 2743200"/>
                  <a:gd name="connsiteX1" fmla="*/ 2155489 w 2743200"/>
                  <a:gd name="connsiteY1" fmla="*/ 2497124 h 2743200"/>
                  <a:gd name="connsiteX2" fmla="*/ 1371600 w 2743200"/>
                  <a:gd name="connsiteY2" fmla="*/ 1371600 h 2743200"/>
                  <a:gd name="connsiteX3" fmla="*/ 2692275 w 2743200"/>
                  <a:gd name="connsiteY3" fmla="*/ 1001324 h 2743200"/>
                  <a:gd name="connsiteX0" fmla="*/ 1320675 w 1371688"/>
                  <a:gd name="connsiteY0" fmla="*/ 0 h 1495800"/>
                  <a:gd name="connsiteX1" fmla="*/ 783889 w 1371688"/>
                  <a:gd name="connsiteY1" fmla="*/ 1495800 h 1495800"/>
                  <a:gd name="connsiteX2" fmla="*/ 0 w 1371688"/>
                  <a:gd name="connsiteY2" fmla="*/ 370276 h 1495800"/>
                  <a:gd name="connsiteX3" fmla="*/ 457891 w 1371688"/>
                  <a:gd name="connsiteY3" fmla="*/ 206990 h 1495800"/>
                  <a:gd name="connsiteX4" fmla="*/ 1320675 w 1371688"/>
                  <a:gd name="connsiteY4" fmla="*/ 0 h 1495800"/>
                  <a:gd name="connsiteX0" fmla="*/ 1320675 w 1371688"/>
                  <a:gd name="connsiteY0" fmla="*/ 354985 h 1850785"/>
                  <a:gd name="connsiteX1" fmla="*/ 783889 w 1371688"/>
                  <a:gd name="connsiteY1" fmla="*/ 1850785 h 1850785"/>
                  <a:gd name="connsiteX2" fmla="*/ 0 w 1371688"/>
                  <a:gd name="connsiteY2" fmla="*/ 725261 h 1850785"/>
                  <a:gd name="connsiteX3" fmla="*/ 667441 w 1371688"/>
                  <a:gd name="connsiteY3" fmla="*/ 0 h 1850785"/>
                  <a:gd name="connsiteX4" fmla="*/ 1320675 w 1371688"/>
                  <a:gd name="connsiteY4" fmla="*/ 354985 h 1850785"/>
                  <a:gd name="connsiteX0" fmla="*/ 1587375 w 1638388"/>
                  <a:gd name="connsiteY0" fmla="*/ 354985 h 1850785"/>
                  <a:gd name="connsiteX1" fmla="*/ 1050589 w 1638388"/>
                  <a:gd name="connsiteY1" fmla="*/ 1850785 h 1850785"/>
                  <a:gd name="connsiteX2" fmla="*/ 0 w 1638388"/>
                  <a:gd name="connsiteY2" fmla="*/ 953861 h 1850785"/>
                  <a:gd name="connsiteX3" fmla="*/ 934141 w 1638388"/>
                  <a:gd name="connsiteY3" fmla="*/ 0 h 1850785"/>
                  <a:gd name="connsiteX4" fmla="*/ 1587375 w 1638388"/>
                  <a:gd name="connsiteY4" fmla="*/ 354985 h 18507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8388" h="1850785">
                    <a:moveTo>
                      <a:pt x="1587375" y="354985"/>
                    </a:moveTo>
                    <a:cubicBezTo>
                      <a:pt x="1744949" y="917010"/>
                      <a:pt x="1529566" y="1517194"/>
                      <a:pt x="1050589" y="1850785"/>
                    </a:cubicBezTo>
                    <a:lnTo>
                      <a:pt x="0" y="953861"/>
                    </a:lnTo>
                    <a:lnTo>
                      <a:pt x="934141" y="0"/>
                    </a:lnTo>
                    <a:lnTo>
                      <a:pt x="1587375" y="354985"/>
                    </a:lnTo>
                    <a:close/>
                  </a:path>
                </a:pathLst>
              </a:custGeom>
              <a:solidFill>
                <a:srgbClr val="00698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8" name="Oval 67"/>
              <p:cNvSpPr/>
              <p:nvPr/>
            </p:nvSpPr>
            <p:spPr>
              <a:xfrm>
                <a:off x="1018212" y="2118360"/>
                <a:ext cx="2011680" cy="2011680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5" name="TextBox 64"/>
            <p:cNvSpPr txBox="1"/>
            <p:nvPr/>
          </p:nvSpPr>
          <p:spPr>
            <a:xfrm>
              <a:off x="1504090" y="2419100"/>
              <a:ext cx="820125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buFont typeface="Times New Roman" pitchFamily="16" charset="0"/>
                <a:buNone/>
                <a:defRPr/>
              </a:pPr>
              <a:r>
                <a:rPr lang="en-US" sz="5400" b="1" dirty="0">
                  <a:solidFill>
                    <a:schemeClr val="bg1"/>
                  </a:solidFill>
                  <a:latin typeface="Verdana" pitchFamily="34" charset="0"/>
                </a:rPr>
                <a:t>S</a:t>
              </a:r>
            </a:p>
          </p:txBody>
        </p:sp>
      </p:grpSp>
      <p:sp>
        <p:nvSpPr>
          <p:cNvPr id="105" name="Rectangle 104"/>
          <p:cNvSpPr/>
          <p:nvPr/>
        </p:nvSpPr>
        <p:spPr>
          <a:xfrm>
            <a:off x="6862004" y="1871767"/>
            <a:ext cx="4698418" cy="20104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/>
          <p:cNvSpPr/>
          <p:nvPr/>
        </p:nvSpPr>
        <p:spPr>
          <a:xfrm>
            <a:off x="6766413" y="4181137"/>
            <a:ext cx="4698418" cy="20104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/>
          <p:cNvSpPr/>
          <p:nvPr/>
        </p:nvSpPr>
        <p:spPr>
          <a:xfrm>
            <a:off x="1330036" y="4181137"/>
            <a:ext cx="4698418" cy="20104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8" name="Group 107"/>
          <p:cNvGrpSpPr/>
          <p:nvPr/>
        </p:nvGrpSpPr>
        <p:grpSpPr>
          <a:xfrm>
            <a:off x="462742" y="4181137"/>
            <a:ext cx="2138682" cy="2095659"/>
            <a:chOff x="6568933" y="1939386"/>
            <a:chExt cx="1711940" cy="1699164"/>
          </a:xfrm>
        </p:grpSpPr>
        <p:grpSp>
          <p:nvGrpSpPr>
            <p:cNvPr id="109" name="Group 108"/>
            <p:cNvGrpSpPr/>
            <p:nvPr/>
          </p:nvGrpSpPr>
          <p:grpSpPr>
            <a:xfrm>
              <a:off x="6568933" y="1939386"/>
              <a:ext cx="1711940" cy="1699164"/>
              <a:chOff x="652452" y="1752600"/>
              <a:chExt cx="2743200" cy="2743200"/>
            </a:xfrm>
          </p:grpSpPr>
          <p:sp>
            <p:nvSpPr>
              <p:cNvPr id="111" name="Oval 110"/>
              <p:cNvSpPr/>
              <p:nvPr/>
            </p:nvSpPr>
            <p:spPr>
              <a:xfrm>
                <a:off x="652452" y="1752600"/>
                <a:ext cx="2743200" cy="2743200"/>
              </a:xfrm>
              <a:prstGeom prst="ellipse">
                <a:avLst/>
              </a:prstGeom>
              <a:solidFill>
                <a:srgbClr val="2AA62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Pie 3"/>
              <p:cNvSpPr/>
              <p:nvPr/>
            </p:nvSpPr>
            <p:spPr>
              <a:xfrm>
                <a:off x="1757264" y="2398938"/>
                <a:ext cx="1638388" cy="1850785"/>
              </a:xfrm>
              <a:custGeom>
                <a:avLst/>
                <a:gdLst>
                  <a:gd name="connsiteX0" fmla="*/ 2692275 w 2743200"/>
                  <a:gd name="connsiteY0" fmla="*/ 1001324 h 2743200"/>
                  <a:gd name="connsiteX1" fmla="*/ 2155489 w 2743200"/>
                  <a:gd name="connsiteY1" fmla="*/ 2497124 h 2743200"/>
                  <a:gd name="connsiteX2" fmla="*/ 1371600 w 2743200"/>
                  <a:gd name="connsiteY2" fmla="*/ 1371600 h 2743200"/>
                  <a:gd name="connsiteX3" fmla="*/ 2692275 w 2743200"/>
                  <a:gd name="connsiteY3" fmla="*/ 1001324 h 2743200"/>
                  <a:gd name="connsiteX0" fmla="*/ 1320675 w 1371688"/>
                  <a:gd name="connsiteY0" fmla="*/ 0 h 1495800"/>
                  <a:gd name="connsiteX1" fmla="*/ 783889 w 1371688"/>
                  <a:gd name="connsiteY1" fmla="*/ 1495800 h 1495800"/>
                  <a:gd name="connsiteX2" fmla="*/ 0 w 1371688"/>
                  <a:gd name="connsiteY2" fmla="*/ 370276 h 1495800"/>
                  <a:gd name="connsiteX3" fmla="*/ 457891 w 1371688"/>
                  <a:gd name="connsiteY3" fmla="*/ 206990 h 1495800"/>
                  <a:gd name="connsiteX4" fmla="*/ 1320675 w 1371688"/>
                  <a:gd name="connsiteY4" fmla="*/ 0 h 1495800"/>
                  <a:gd name="connsiteX0" fmla="*/ 1320675 w 1371688"/>
                  <a:gd name="connsiteY0" fmla="*/ 354985 h 1850785"/>
                  <a:gd name="connsiteX1" fmla="*/ 783889 w 1371688"/>
                  <a:gd name="connsiteY1" fmla="*/ 1850785 h 1850785"/>
                  <a:gd name="connsiteX2" fmla="*/ 0 w 1371688"/>
                  <a:gd name="connsiteY2" fmla="*/ 725261 h 1850785"/>
                  <a:gd name="connsiteX3" fmla="*/ 667441 w 1371688"/>
                  <a:gd name="connsiteY3" fmla="*/ 0 h 1850785"/>
                  <a:gd name="connsiteX4" fmla="*/ 1320675 w 1371688"/>
                  <a:gd name="connsiteY4" fmla="*/ 354985 h 1850785"/>
                  <a:gd name="connsiteX0" fmla="*/ 1587375 w 1638388"/>
                  <a:gd name="connsiteY0" fmla="*/ 354985 h 1850785"/>
                  <a:gd name="connsiteX1" fmla="*/ 1050589 w 1638388"/>
                  <a:gd name="connsiteY1" fmla="*/ 1850785 h 1850785"/>
                  <a:gd name="connsiteX2" fmla="*/ 0 w 1638388"/>
                  <a:gd name="connsiteY2" fmla="*/ 953861 h 1850785"/>
                  <a:gd name="connsiteX3" fmla="*/ 934141 w 1638388"/>
                  <a:gd name="connsiteY3" fmla="*/ 0 h 1850785"/>
                  <a:gd name="connsiteX4" fmla="*/ 1587375 w 1638388"/>
                  <a:gd name="connsiteY4" fmla="*/ 354985 h 18507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8388" h="1850785">
                    <a:moveTo>
                      <a:pt x="1587375" y="354985"/>
                    </a:moveTo>
                    <a:cubicBezTo>
                      <a:pt x="1744949" y="917010"/>
                      <a:pt x="1529566" y="1517194"/>
                      <a:pt x="1050589" y="1850785"/>
                    </a:cubicBezTo>
                    <a:lnTo>
                      <a:pt x="0" y="953861"/>
                    </a:lnTo>
                    <a:lnTo>
                      <a:pt x="934141" y="0"/>
                    </a:lnTo>
                    <a:lnTo>
                      <a:pt x="1587375" y="354985"/>
                    </a:lnTo>
                    <a:close/>
                  </a:path>
                </a:pathLst>
              </a:custGeom>
              <a:solidFill>
                <a:srgbClr val="11431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3" name="Oval 112"/>
              <p:cNvSpPr/>
              <p:nvPr/>
            </p:nvSpPr>
            <p:spPr>
              <a:xfrm>
                <a:off x="1018212" y="2118360"/>
                <a:ext cx="2011680" cy="2011680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0" name="TextBox 109"/>
            <p:cNvSpPr txBox="1"/>
            <p:nvPr/>
          </p:nvSpPr>
          <p:spPr>
            <a:xfrm>
              <a:off x="7078119" y="2398515"/>
              <a:ext cx="820125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buFont typeface="Times New Roman" pitchFamily="16" charset="0"/>
                <a:buNone/>
                <a:defRPr/>
              </a:pPr>
              <a:r>
                <a:rPr lang="en-US" sz="5400" b="1" dirty="0" smtClean="0">
                  <a:solidFill>
                    <a:schemeClr val="bg1"/>
                  </a:solidFill>
                  <a:latin typeface="Verdana" pitchFamily="34" charset="0"/>
                </a:rPr>
                <a:t>O</a:t>
              </a:r>
              <a:endParaRPr lang="en-US" sz="5400" b="1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</p:grpSp>
      <p:grpSp>
        <p:nvGrpSpPr>
          <p:cNvPr id="114" name="Group 113"/>
          <p:cNvGrpSpPr/>
          <p:nvPr/>
        </p:nvGrpSpPr>
        <p:grpSpPr>
          <a:xfrm>
            <a:off x="5900078" y="1871767"/>
            <a:ext cx="2138682" cy="2095659"/>
            <a:chOff x="3762706" y="1939386"/>
            <a:chExt cx="1711940" cy="1699164"/>
          </a:xfrm>
        </p:grpSpPr>
        <p:grpSp>
          <p:nvGrpSpPr>
            <p:cNvPr id="115" name="Group 114"/>
            <p:cNvGrpSpPr/>
            <p:nvPr/>
          </p:nvGrpSpPr>
          <p:grpSpPr>
            <a:xfrm>
              <a:off x="3762706" y="1939386"/>
              <a:ext cx="1711940" cy="1699164"/>
              <a:chOff x="652452" y="1752600"/>
              <a:chExt cx="2743200" cy="2743200"/>
            </a:xfrm>
          </p:grpSpPr>
          <p:sp>
            <p:nvSpPr>
              <p:cNvPr id="117" name="Oval 116"/>
              <p:cNvSpPr/>
              <p:nvPr/>
            </p:nvSpPr>
            <p:spPr>
              <a:xfrm>
                <a:off x="652452" y="1752600"/>
                <a:ext cx="2743200" cy="2743200"/>
              </a:xfrm>
              <a:prstGeom prst="ellipse">
                <a:avLst/>
              </a:prstGeom>
              <a:solidFill>
                <a:srgbClr val="DEA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Pie 3"/>
              <p:cNvSpPr/>
              <p:nvPr/>
            </p:nvSpPr>
            <p:spPr>
              <a:xfrm>
                <a:off x="1757264" y="2398938"/>
                <a:ext cx="1638388" cy="1850785"/>
              </a:xfrm>
              <a:custGeom>
                <a:avLst/>
                <a:gdLst>
                  <a:gd name="connsiteX0" fmla="*/ 2692275 w 2743200"/>
                  <a:gd name="connsiteY0" fmla="*/ 1001324 h 2743200"/>
                  <a:gd name="connsiteX1" fmla="*/ 2155489 w 2743200"/>
                  <a:gd name="connsiteY1" fmla="*/ 2497124 h 2743200"/>
                  <a:gd name="connsiteX2" fmla="*/ 1371600 w 2743200"/>
                  <a:gd name="connsiteY2" fmla="*/ 1371600 h 2743200"/>
                  <a:gd name="connsiteX3" fmla="*/ 2692275 w 2743200"/>
                  <a:gd name="connsiteY3" fmla="*/ 1001324 h 2743200"/>
                  <a:gd name="connsiteX0" fmla="*/ 1320675 w 1371688"/>
                  <a:gd name="connsiteY0" fmla="*/ 0 h 1495800"/>
                  <a:gd name="connsiteX1" fmla="*/ 783889 w 1371688"/>
                  <a:gd name="connsiteY1" fmla="*/ 1495800 h 1495800"/>
                  <a:gd name="connsiteX2" fmla="*/ 0 w 1371688"/>
                  <a:gd name="connsiteY2" fmla="*/ 370276 h 1495800"/>
                  <a:gd name="connsiteX3" fmla="*/ 457891 w 1371688"/>
                  <a:gd name="connsiteY3" fmla="*/ 206990 h 1495800"/>
                  <a:gd name="connsiteX4" fmla="*/ 1320675 w 1371688"/>
                  <a:gd name="connsiteY4" fmla="*/ 0 h 1495800"/>
                  <a:gd name="connsiteX0" fmla="*/ 1320675 w 1371688"/>
                  <a:gd name="connsiteY0" fmla="*/ 354985 h 1850785"/>
                  <a:gd name="connsiteX1" fmla="*/ 783889 w 1371688"/>
                  <a:gd name="connsiteY1" fmla="*/ 1850785 h 1850785"/>
                  <a:gd name="connsiteX2" fmla="*/ 0 w 1371688"/>
                  <a:gd name="connsiteY2" fmla="*/ 725261 h 1850785"/>
                  <a:gd name="connsiteX3" fmla="*/ 667441 w 1371688"/>
                  <a:gd name="connsiteY3" fmla="*/ 0 h 1850785"/>
                  <a:gd name="connsiteX4" fmla="*/ 1320675 w 1371688"/>
                  <a:gd name="connsiteY4" fmla="*/ 354985 h 1850785"/>
                  <a:gd name="connsiteX0" fmla="*/ 1587375 w 1638388"/>
                  <a:gd name="connsiteY0" fmla="*/ 354985 h 1850785"/>
                  <a:gd name="connsiteX1" fmla="*/ 1050589 w 1638388"/>
                  <a:gd name="connsiteY1" fmla="*/ 1850785 h 1850785"/>
                  <a:gd name="connsiteX2" fmla="*/ 0 w 1638388"/>
                  <a:gd name="connsiteY2" fmla="*/ 953861 h 1850785"/>
                  <a:gd name="connsiteX3" fmla="*/ 934141 w 1638388"/>
                  <a:gd name="connsiteY3" fmla="*/ 0 h 1850785"/>
                  <a:gd name="connsiteX4" fmla="*/ 1587375 w 1638388"/>
                  <a:gd name="connsiteY4" fmla="*/ 354985 h 18507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8388" h="1850785">
                    <a:moveTo>
                      <a:pt x="1587375" y="354985"/>
                    </a:moveTo>
                    <a:cubicBezTo>
                      <a:pt x="1744949" y="917010"/>
                      <a:pt x="1529566" y="1517194"/>
                      <a:pt x="1050589" y="1850785"/>
                    </a:cubicBezTo>
                    <a:lnTo>
                      <a:pt x="0" y="953861"/>
                    </a:lnTo>
                    <a:lnTo>
                      <a:pt x="934141" y="0"/>
                    </a:lnTo>
                    <a:lnTo>
                      <a:pt x="1587375" y="354985"/>
                    </a:lnTo>
                    <a:close/>
                  </a:path>
                </a:pathLst>
              </a:custGeom>
              <a:solidFill>
                <a:srgbClr val="8A6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9" name="Oval 118"/>
              <p:cNvSpPr/>
              <p:nvPr/>
            </p:nvSpPr>
            <p:spPr>
              <a:xfrm>
                <a:off x="1018212" y="2118360"/>
                <a:ext cx="2011680" cy="201168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6" name="TextBox 115"/>
            <p:cNvSpPr txBox="1"/>
            <p:nvPr/>
          </p:nvSpPr>
          <p:spPr>
            <a:xfrm>
              <a:off x="4232132" y="2396309"/>
              <a:ext cx="820125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buFont typeface="Times New Roman" pitchFamily="16" charset="0"/>
                <a:buNone/>
                <a:defRPr/>
              </a:pPr>
              <a:r>
                <a:rPr lang="en-US" sz="5400" b="1" dirty="0" smtClean="0">
                  <a:solidFill>
                    <a:schemeClr val="bg1"/>
                  </a:solidFill>
                  <a:latin typeface="Verdana" pitchFamily="34" charset="0"/>
                </a:rPr>
                <a:t>W</a:t>
              </a:r>
              <a:endParaRPr lang="en-US" sz="5400" b="1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</p:grpSp>
      <p:grpSp>
        <p:nvGrpSpPr>
          <p:cNvPr id="120" name="Group 119"/>
          <p:cNvGrpSpPr/>
          <p:nvPr/>
        </p:nvGrpSpPr>
        <p:grpSpPr>
          <a:xfrm>
            <a:off x="5900078" y="4181137"/>
            <a:ext cx="2138682" cy="2095659"/>
            <a:chOff x="9375160" y="1939386"/>
            <a:chExt cx="1711940" cy="1699164"/>
          </a:xfrm>
        </p:grpSpPr>
        <p:grpSp>
          <p:nvGrpSpPr>
            <p:cNvPr id="121" name="Group 120"/>
            <p:cNvGrpSpPr/>
            <p:nvPr/>
          </p:nvGrpSpPr>
          <p:grpSpPr>
            <a:xfrm>
              <a:off x="9375160" y="1939386"/>
              <a:ext cx="1711940" cy="1699164"/>
              <a:chOff x="652452" y="1752600"/>
              <a:chExt cx="2743200" cy="2743200"/>
            </a:xfrm>
          </p:grpSpPr>
          <p:sp>
            <p:nvSpPr>
              <p:cNvPr id="123" name="Oval 122"/>
              <p:cNvSpPr/>
              <p:nvPr/>
            </p:nvSpPr>
            <p:spPr>
              <a:xfrm>
                <a:off x="652452" y="1752600"/>
                <a:ext cx="2743200" cy="2743200"/>
              </a:xfrm>
              <a:prstGeom prst="ellipse">
                <a:avLst/>
              </a:prstGeom>
              <a:solidFill>
                <a:srgbClr val="C82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Pie 3"/>
              <p:cNvSpPr/>
              <p:nvPr/>
            </p:nvSpPr>
            <p:spPr>
              <a:xfrm>
                <a:off x="1757264" y="2398938"/>
                <a:ext cx="1638388" cy="1850785"/>
              </a:xfrm>
              <a:custGeom>
                <a:avLst/>
                <a:gdLst>
                  <a:gd name="connsiteX0" fmla="*/ 2692275 w 2743200"/>
                  <a:gd name="connsiteY0" fmla="*/ 1001324 h 2743200"/>
                  <a:gd name="connsiteX1" fmla="*/ 2155489 w 2743200"/>
                  <a:gd name="connsiteY1" fmla="*/ 2497124 h 2743200"/>
                  <a:gd name="connsiteX2" fmla="*/ 1371600 w 2743200"/>
                  <a:gd name="connsiteY2" fmla="*/ 1371600 h 2743200"/>
                  <a:gd name="connsiteX3" fmla="*/ 2692275 w 2743200"/>
                  <a:gd name="connsiteY3" fmla="*/ 1001324 h 2743200"/>
                  <a:gd name="connsiteX0" fmla="*/ 1320675 w 1371688"/>
                  <a:gd name="connsiteY0" fmla="*/ 0 h 1495800"/>
                  <a:gd name="connsiteX1" fmla="*/ 783889 w 1371688"/>
                  <a:gd name="connsiteY1" fmla="*/ 1495800 h 1495800"/>
                  <a:gd name="connsiteX2" fmla="*/ 0 w 1371688"/>
                  <a:gd name="connsiteY2" fmla="*/ 370276 h 1495800"/>
                  <a:gd name="connsiteX3" fmla="*/ 457891 w 1371688"/>
                  <a:gd name="connsiteY3" fmla="*/ 206990 h 1495800"/>
                  <a:gd name="connsiteX4" fmla="*/ 1320675 w 1371688"/>
                  <a:gd name="connsiteY4" fmla="*/ 0 h 1495800"/>
                  <a:gd name="connsiteX0" fmla="*/ 1320675 w 1371688"/>
                  <a:gd name="connsiteY0" fmla="*/ 354985 h 1850785"/>
                  <a:gd name="connsiteX1" fmla="*/ 783889 w 1371688"/>
                  <a:gd name="connsiteY1" fmla="*/ 1850785 h 1850785"/>
                  <a:gd name="connsiteX2" fmla="*/ 0 w 1371688"/>
                  <a:gd name="connsiteY2" fmla="*/ 725261 h 1850785"/>
                  <a:gd name="connsiteX3" fmla="*/ 667441 w 1371688"/>
                  <a:gd name="connsiteY3" fmla="*/ 0 h 1850785"/>
                  <a:gd name="connsiteX4" fmla="*/ 1320675 w 1371688"/>
                  <a:gd name="connsiteY4" fmla="*/ 354985 h 1850785"/>
                  <a:gd name="connsiteX0" fmla="*/ 1587375 w 1638388"/>
                  <a:gd name="connsiteY0" fmla="*/ 354985 h 1850785"/>
                  <a:gd name="connsiteX1" fmla="*/ 1050589 w 1638388"/>
                  <a:gd name="connsiteY1" fmla="*/ 1850785 h 1850785"/>
                  <a:gd name="connsiteX2" fmla="*/ 0 w 1638388"/>
                  <a:gd name="connsiteY2" fmla="*/ 953861 h 1850785"/>
                  <a:gd name="connsiteX3" fmla="*/ 934141 w 1638388"/>
                  <a:gd name="connsiteY3" fmla="*/ 0 h 1850785"/>
                  <a:gd name="connsiteX4" fmla="*/ 1587375 w 1638388"/>
                  <a:gd name="connsiteY4" fmla="*/ 354985 h 18507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8388" h="1850785">
                    <a:moveTo>
                      <a:pt x="1587375" y="354985"/>
                    </a:moveTo>
                    <a:cubicBezTo>
                      <a:pt x="1744949" y="917010"/>
                      <a:pt x="1529566" y="1517194"/>
                      <a:pt x="1050589" y="1850785"/>
                    </a:cubicBezTo>
                    <a:lnTo>
                      <a:pt x="0" y="953861"/>
                    </a:lnTo>
                    <a:lnTo>
                      <a:pt x="934141" y="0"/>
                    </a:lnTo>
                    <a:lnTo>
                      <a:pt x="1587375" y="354985"/>
                    </a:lnTo>
                    <a:close/>
                  </a:path>
                </a:pathLst>
              </a:custGeom>
              <a:solidFill>
                <a:srgbClr val="9A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5" name="Oval 124"/>
              <p:cNvSpPr/>
              <p:nvPr/>
            </p:nvSpPr>
            <p:spPr>
              <a:xfrm>
                <a:off x="1018212" y="2118360"/>
                <a:ext cx="2011680" cy="2011680"/>
              </a:xfrm>
              <a:prstGeom prst="ellipse">
                <a:avLst/>
              </a:prstGeom>
              <a:solidFill>
                <a:srgbClr val="FF33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2" name="TextBox 121"/>
            <p:cNvSpPr txBox="1"/>
            <p:nvPr/>
          </p:nvSpPr>
          <p:spPr>
            <a:xfrm>
              <a:off x="9935100" y="2416816"/>
              <a:ext cx="820125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buFont typeface="Times New Roman" pitchFamily="16" charset="0"/>
                <a:buNone/>
                <a:defRPr/>
              </a:pPr>
              <a:r>
                <a:rPr lang="en-US" sz="5400" b="1" dirty="0" smtClean="0">
                  <a:solidFill>
                    <a:schemeClr val="bg1"/>
                  </a:solidFill>
                  <a:latin typeface="Verdana" pitchFamily="34" charset="0"/>
                </a:rPr>
                <a:t>T</a:t>
              </a:r>
              <a:endParaRPr lang="en-US" sz="5400" b="1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</p:grpSp>
      <p:sp>
        <p:nvSpPr>
          <p:cNvPr id="126" name="Rectangle 125"/>
          <p:cNvSpPr/>
          <p:nvPr/>
        </p:nvSpPr>
        <p:spPr>
          <a:xfrm>
            <a:off x="2940397" y="2533876"/>
            <a:ext cx="16646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Text that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summarizes 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strengths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7" name="Rectangle 126"/>
          <p:cNvSpPr/>
          <p:nvPr/>
        </p:nvSpPr>
        <p:spPr>
          <a:xfrm>
            <a:off x="8426032" y="2533876"/>
            <a:ext cx="16646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Text that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summarizes 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weaknesses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8" name="Rectangle 127"/>
          <p:cNvSpPr/>
          <p:nvPr/>
        </p:nvSpPr>
        <p:spPr>
          <a:xfrm>
            <a:off x="2940397" y="4617755"/>
            <a:ext cx="16646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Text that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summarizes 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opportunities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9" name="Rectangle 128"/>
          <p:cNvSpPr/>
          <p:nvPr/>
        </p:nvSpPr>
        <p:spPr>
          <a:xfrm>
            <a:off x="8426032" y="4617755"/>
            <a:ext cx="16646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Text that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summarizes 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threats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33" name="Straight Connector 132"/>
          <p:cNvCxnSpPr/>
          <p:nvPr/>
        </p:nvCxnSpPr>
        <p:spPr>
          <a:xfrm>
            <a:off x="413124" y="933394"/>
            <a:ext cx="5040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TextBox 133"/>
          <p:cNvSpPr txBox="1"/>
          <p:nvPr/>
        </p:nvSpPr>
        <p:spPr>
          <a:xfrm>
            <a:off x="378655" y="443593"/>
            <a:ext cx="51125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SWOT analysis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80940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/>
          <p:cNvSpPr/>
          <p:nvPr/>
        </p:nvSpPr>
        <p:spPr>
          <a:xfrm>
            <a:off x="666970" y="1928917"/>
            <a:ext cx="5403105" cy="20104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3" name="Group 62"/>
          <p:cNvGrpSpPr/>
          <p:nvPr/>
        </p:nvGrpSpPr>
        <p:grpSpPr>
          <a:xfrm>
            <a:off x="4183730" y="1947967"/>
            <a:ext cx="2138682" cy="2095659"/>
            <a:chOff x="956479" y="1939386"/>
            <a:chExt cx="1711940" cy="1699164"/>
          </a:xfrm>
        </p:grpSpPr>
        <p:grpSp>
          <p:nvGrpSpPr>
            <p:cNvPr id="64" name="Group 63"/>
            <p:cNvGrpSpPr/>
            <p:nvPr/>
          </p:nvGrpSpPr>
          <p:grpSpPr>
            <a:xfrm>
              <a:off x="956479" y="1939386"/>
              <a:ext cx="1711940" cy="1699164"/>
              <a:chOff x="652452" y="1752600"/>
              <a:chExt cx="2743200" cy="2743200"/>
            </a:xfrm>
          </p:grpSpPr>
          <p:sp>
            <p:nvSpPr>
              <p:cNvPr id="66" name="Oval 65"/>
              <p:cNvSpPr/>
              <p:nvPr/>
            </p:nvSpPr>
            <p:spPr>
              <a:xfrm>
                <a:off x="652452" y="1752600"/>
                <a:ext cx="2743200" cy="2743200"/>
              </a:xfrm>
              <a:prstGeom prst="ellipse">
                <a:avLst/>
              </a:prstGeom>
              <a:solidFill>
                <a:srgbClr val="009BD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Pie 3"/>
              <p:cNvSpPr/>
              <p:nvPr/>
            </p:nvSpPr>
            <p:spPr>
              <a:xfrm>
                <a:off x="1757264" y="2398938"/>
                <a:ext cx="1638388" cy="1850785"/>
              </a:xfrm>
              <a:custGeom>
                <a:avLst/>
                <a:gdLst>
                  <a:gd name="connsiteX0" fmla="*/ 2692275 w 2743200"/>
                  <a:gd name="connsiteY0" fmla="*/ 1001324 h 2743200"/>
                  <a:gd name="connsiteX1" fmla="*/ 2155489 w 2743200"/>
                  <a:gd name="connsiteY1" fmla="*/ 2497124 h 2743200"/>
                  <a:gd name="connsiteX2" fmla="*/ 1371600 w 2743200"/>
                  <a:gd name="connsiteY2" fmla="*/ 1371600 h 2743200"/>
                  <a:gd name="connsiteX3" fmla="*/ 2692275 w 2743200"/>
                  <a:gd name="connsiteY3" fmla="*/ 1001324 h 2743200"/>
                  <a:gd name="connsiteX0" fmla="*/ 1320675 w 1371688"/>
                  <a:gd name="connsiteY0" fmla="*/ 0 h 1495800"/>
                  <a:gd name="connsiteX1" fmla="*/ 783889 w 1371688"/>
                  <a:gd name="connsiteY1" fmla="*/ 1495800 h 1495800"/>
                  <a:gd name="connsiteX2" fmla="*/ 0 w 1371688"/>
                  <a:gd name="connsiteY2" fmla="*/ 370276 h 1495800"/>
                  <a:gd name="connsiteX3" fmla="*/ 457891 w 1371688"/>
                  <a:gd name="connsiteY3" fmla="*/ 206990 h 1495800"/>
                  <a:gd name="connsiteX4" fmla="*/ 1320675 w 1371688"/>
                  <a:gd name="connsiteY4" fmla="*/ 0 h 1495800"/>
                  <a:gd name="connsiteX0" fmla="*/ 1320675 w 1371688"/>
                  <a:gd name="connsiteY0" fmla="*/ 354985 h 1850785"/>
                  <a:gd name="connsiteX1" fmla="*/ 783889 w 1371688"/>
                  <a:gd name="connsiteY1" fmla="*/ 1850785 h 1850785"/>
                  <a:gd name="connsiteX2" fmla="*/ 0 w 1371688"/>
                  <a:gd name="connsiteY2" fmla="*/ 725261 h 1850785"/>
                  <a:gd name="connsiteX3" fmla="*/ 667441 w 1371688"/>
                  <a:gd name="connsiteY3" fmla="*/ 0 h 1850785"/>
                  <a:gd name="connsiteX4" fmla="*/ 1320675 w 1371688"/>
                  <a:gd name="connsiteY4" fmla="*/ 354985 h 1850785"/>
                  <a:gd name="connsiteX0" fmla="*/ 1587375 w 1638388"/>
                  <a:gd name="connsiteY0" fmla="*/ 354985 h 1850785"/>
                  <a:gd name="connsiteX1" fmla="*/ 1050589 w 1638388"/>
                  <a:gd name="connsiteY1" fmla="*/ 1850785 h 1850785"/>
                  <a:gd name="connsiteX2" fmla="*/ 0 w 1638388"/>
                  <a:gd name="connsiteY2" fmla="*/ 953861 h 1850785"/>
                  <a:gd name="connsiteX3" fmla="*/ 934141 w 1638388"/>
                  <a:gd name="connsiteY3" fmla="*/ 0 h 1850785"/>
                  <a:gd name="connsiteX4" fmla="*/ 1587375 w 1638388"/>
                  <a:gd name="connsiteY4" fmla="*/ 354985 h 18507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8388" h="1850785">
                    <a:moveTo>
                      <a:pt x="1587375" y="354985"/>
                    </a:moveTo>
                    <a:cubicBezTo>
                      <a:pt x="1744949" y="917010"/>
                      <a:pt x="1529566" y="1517194"/>
                      <a:pt x="1050589" y="1850785"/>
                    </a:cubicBezTo>
                    <a:lnTo>
                      <a:pt x="0" y="953861"/>
                    </a:lnTo>
                    <a:lnTo>
                      <a:pt x="934141" y="0"/>
                    </a:lnTo>
                    <a:lnTo>
                      <a:pt x="1587375" y="354985"/>
                    </a:lnTo>
                    <a:close/>
                  </a:path>
                </a:pathLst>
              </a:custGeom>
              <a:solidFill>
                <a:srgbClr val="00698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8" name="Oval 67"/>
              <p:cNvSpPr/>
              <p:nvPr/>
            </p:nvSpPr>
            <p:spPr>
              <a:xfrm>
                <a:off x="1018212" y="2118360"/>
                <a:ext cx="2011680" cy="2011680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5" name="TextBox 64"/>
            <p:cNvSpPr txBox="1"/>
            <p:nvPr/>
          </p:nvSpPr>
          <p:spPr>
            <a:xfrm>
              <a:off x="1504090" y="2419100"/>
              <a:ext cx="820125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buFont typeface="Times New Roman" pitchFamily="16" charset="0"/>
                <a:buNone/>
                <a:defRPr/>
              </a:pPr>
              <a:r>
                <a:rPr lang="en-US" sz="5400" b="1" dirty="0">
                  <a:solidFill>
                    <a:schemeClr val="bg1"/>
                  </a:solidFill>
                  <a:latin typeface="Verdana" pitchFamily="34" charset="0"/>
                </a:rPr>
                <a:t>S</a:t>
              </a:r>
            </a:p>
          </p:txBody>
        </p:sp>
      </p:grpSp>
      <p:sp>
        <p:nvSpPr>
          <p:cNvPr id="105" name="Rectangle 104"/>
          <p:cNvSpPr/>
          <p:nvPr/>
        </p:nvSpPr>
        <p:spPr>
          <a:xfrm>
            <a:off x="6315409" y="1928917"/>
            <a:ext cx="5400000" cy="20104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/>
          <p:cNvSpPr/>
          <p:nvPr/>
        </p:nvSpPr>
        <p:spPr>
          <a:xfrm>
            <a:off x="6315409" y="4143037"/>
            <a:ext cx="5400000" cy="20104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/>
          <p:cNvSpPr/>
          <p:nvPr/>
        </p:nvSpPr>
        <p:spPr>
          <a:xfrm>
            <a:off x="666970" y="4143037"/>
            <a:ext cx="5400000" cy="20104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8" name="Group 107"/>
          <p:cNvGrpSpPr/>
          <p:nvPr/>
        </p:nvGrpSpPr>
        <p:grpSpPr>
          <a:xfrm>
            <a:off x="4183730" y="4047787"/>
            <a:ext cx="2138682" cy="2095659"/>
            <a:chOff x="6568933" y="1939386"/>
            <a:chExt cx="1711940" cy="1699164"/>
          </a:xfrm>
        </p:grpSpPr>
        <p:grpSp>
          <p:nvGrpSpPr>
            <p:cNvPr id="109" name="Group 108"/>
            <p:cNvGrpSpPr/>
            <p:nvPr/>
          </p:nvGrpSpPr>
          <p:grpSpPr>
            <a:xfrm>
              <a:off x="6568933" y="1939386"/>
              <a:ext cx="1711940" cy="1699164"/>
              <a:chOff x="652452" y="1752600"/>
              <a:chExt cx="2743200" cy="2743200"/>
            </a:xfrm>
          </p:grpSpPr>
          <p:sp>
            <p:nvSpPr>
              <p:cNvPr id="111" name="Oval 110"/>
              <p:cNvSpPr/>
              <p:nvPr/>
            </p:nvSpPr>
            <p:spPr>
              <a:xfrm>
                <a:off x="652452" y="1752600"/>
                <a:ext cx="2743200" cy="2743200"/>
              </a:xfrm>
              <a:prstGeom prst="ellipse">
                <a:avLst/>
              </a:prstGeom>
              <a:solidFill>
                <a:srgbClr val="2AA62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Pie 3"/>
              <p:cNvSpPr/>
              <p:nvPr/>
            </p:nvSpPr>
            <p:spPr>
              <a:xfrm>
                <a:off x="1757264" y="2398938"/>
                <a:ext cx="1638388" cy="1850785"/>
              </a:xfrm>
              <a:custGeom>
                <a:avLst/>
                <a:gdLst>
                  <a:gd name="connsiteX0" fmla="*/ 2692275 w 2743200"/>
                  <a:gd name="connsiteY0" fmla="*/ 1001324 h 2743200"/>
                  <a:gd name="connsiteX1" fmla="*/ 2155489 w 2743200"/>
                  <a:gd name="connsiteY1" fmla="*/ 2497124 h 2743200"/>
                  <a:gd name="connsiteX2" fmla="*/ 1371600 w 2743200"/>
                  <a:gd name="connsiteY2" fmla="*/ 1371600 h 2743200"/>
                  <a:gd name="connsiteX3" fmla="*/ 2692275 w 2743200"/>
                  <a:gd name="connsiteY3" fmla="*/ 1001324 h 2743200"/>
                  <a:gd name="connsiteX0" fmla="*/ 1320675 w 1371688"/>
                  <a:gd name="connsiteY0" fmla="*/ 0 h 1495800"/>
                  <a:gd name="connsiteX1" fmla="*/ 783889 w 1371688"/>
                  <a:gd name="connsiteY1" fmla="*/ 1495800 h 1495800"/>
                  <a:gd name="connsiteX2" fmla="*/ 0 w 1371688"/>
                  <a:gd name="connsiteY2" fmla="*/ 370276 h 1495800"/>
                  <a:gd name="connsiteX3" fmla="*/ 457891 w 1371688"/>
                  <a:gd name="connsiteY3" fmla="*/ 206990 h 1495800"/>
                  <a:gd name="connsiteX4" fmla="*/ 1320675 w 1371688"/>
                  <a:gd name="connsiteY4" fmla="*/ 0 h 1495800"/>
                  <a:gd name="connsiteX0" fmla="*/ 1320675 w 1371688"/>
                  <a:gd name="connsiteY0" fmla="*/ 354985 h 1850785"/>
                  <a:gd name="connsiteX1" fmla="*/ 783889 w 1371688"/>
                  <a:gd name="connsiteY1" fmla="*/ 1850785 h 1850785"/>
                  <a:gd name="connsiteX2" fmla="*/ 0 w 1371688"/>
                  <a:gd name="connsiteY2" fmla="*/ 725261 h 1850785"/>
                  <a:gd name="connsiteX3" fmla="*/ 667441 w 1371688"/>
                  <a:gd name="connsiteY3" fmla="*/ 0 h 1850785"/>
                  <a:gd name="connsiteX4" fmla="*/ 1320675 w 1371688"/>
                  <a:gd name="connsiteY4" fmla="*/ 354985 h 1850785"/>
                  <a:gd name="connsiteX0" fmla="*/ 1587375 w 1638388"/>
                  <a:gd name="connsiteY0" fmla="*/ 354985 h 1850785"/>
                  <a:gd name="connsiteX1" fmla="*/ 1050589 w 1638388"/>
                  <a:gd name="connsiteY1" fmla="*/ 1850785 h 1850785"/>
                  <a:gd name="connsiteX2" fmla="*/ 0 w 1638388"/>
                  <a:gd name="connsiteY2" fmla="*/ 953861 h 1850785"/>
                  <a:gd name="connsiteX3" fmla="*/ 934141 w 1638388"/>
                  <a:gd name="connsiteY3" fmla="*/ 0 h 1850785"/>
                  <a:gd name="connsiteX4" fmla="*/ 1587375 w 1638388"/>
                  <a:gd name="connsiteY4" fmla="*/ 354985 h 18507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8388" h="1850785">
                    <a:moveTo>
                      <a:pt x="1587375" y="354985"/>
                    </a:moveTo>
                    <a:cubicBezTo>
                      <a:pt x="1744949" y="917010"/>
                      <a:pt x="1529566" y="1517194"/>
                      <a:pt x="1050589" y="1850785"/>
                    </a:cubicBezTo>
                    <a:lnTo>
                      <a:pt x="0" y="953861"/>
                    </a:lnTo>
                    <a:lnTo>
                      <a:pt x="934141" y="0"/>
                    </a:lnTo>
                    <a:lnTo>
                      <a:pt x="1587375" y="354985"/>
                    </a:lnTo>
                    <a:close/>
                  </a:path>
                </a:pathLst>
              </a:custGeom>
              <a:solidFill>
                <a:srgbClr val="11431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3" name="Oval 112"/>
              <p:cNvSpPr/>
              <p:nvPr/>
            </p:nvSpPr>
            <p:spPr>
              <a:xfrm>
                <a:off x="1018212" y="2118360"/>
                <a:ext cx="2011680" cy="2011680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0" name="TextBox 109"/>
            <p:cNvSpPr txBox="1"/>
            <p:nvPr/>
          </p:nvSpPr>
          <p:spPr>
            <a:xfrm>
              <a:off x="7078119" y="2398515"/>
              <a:ext cx="820125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buFont typeface="Times New Roman" pitchFamily="16" charset="0"/>
                <a:buNone/>
                <a:defRPr/>
              </a:pPr>
              <a:r>
                <a:rPr lang="en-US" sz="5400" b="1" dirty="0" smtClean="0">
                  <a:solidFill>
                    <a:schemeClr val="bg1"/>
                  </a:solidFill>
                  <a:latin typeface="Verdana" pitchFamily="34" charset="0"/>
                </a:rPr>
                <a:t>O</a:t>
              </a:r>
              <a:endParaRPr lang="en-US" sz="5400" b="1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</p:grpSp>
      <p:grpSp>
        <p:nvGrpSpPr>
          <p:cNvPr id="114" name="Group 113"/>
          <p:cNvGrpSpPr/>
          <p:nvPr/>
        </p:nvGrpSpPr>
        <p:grpSpPr>
          <a:xfrm>
            <a:off x="5830074" y="1947967"/>
            <a:ext cx="2138682" cy="2095659"/>
            <a:chOff x="3762706" y="1939386"/>
            <a:chExt cx="1711940" cy="1699164"/>
          </a:xfrm>
        </p:grpSpPr>
        <p:grpSp>
          <p:nvGrpSpPr>
            <p:cNvPr id="115" name="Group 114"/>
            <p:cNvGrpSpPr/>
            <p:nvPr/>
          </p:nvGrpSpPr>
          <p:grpSpPr>
            <a:xfrm>
              <a:off x="3762706" y="1939386"/>
              <a:ext cx="1711940" cy="1699164"/>
              <a:chOff x="652452" y="1752600"/>
              <a:chExt cx="2743200" cy="2743200"/>
            </a:xfrm>
          </p:grpSpPr>
          <p:sp>
            <p:nvSpPr>
              <p:cNvPr id="117" name="Oval 116"/>
              <p:cNvSpPr/>
              <p:nvPr/>
            </p:nvSpPr>
            <p:spPr>
              <a:xfrm>
                <a:off x="652452" y="1752600"/>
                <a:ext cx="2743200" cy="2743200"/>
              </a:xfrm>
              <a:prstGeom prst="ellipse">
                <a:avLst/>
              </a:prstGeom>
              <a:solidFill>
                <a:srgbClr val="DEA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Pie 3"/>
              <p:cNvSpPr/>
              <p:nvPr/>
            </p:nvSpPr>
            <p:spPr>
              <a:xfrm>
                <a:off x="1757264" y="2398938"/>
                <a:ext cx="1638388" cy="1850785"/>
              </a:xfrm>
              <a:custGeom>
                <a:avLst/>
                <a:gdLst>
                  <a:gd name="connsiteX0" fmla="*/ 2692275 w 2743200"/>
                  <a:gd name="connsiteY0" fmla="*/ 1001324 h 2743200"/>
                  <a:gd name="connsiteX1" fmla="*/ 2155489 w 2743200"/>
                  <a:gd name="connsiteY1" fmla="*/ 2497124 h 2743200"/>
                  <a:gd name="connsiteX2" fmla="*/ 1371600 w 2743200"/>
                  <a:gd name="connsiteY2" fmla="*/ 1371600 h 2743200"/>
                  <a:gd name="connsiteX3" fmla="*/ 2692275 w 2743200"/>
                  <a:gd name="connsiteY3" fmla="*/ 1001324 h 2743200"/>
                  <a:gd name="connsiteX0" fmla="*/ 1320675 w 1371688"/>
                  <a:gd name="connsiteY0" fmla="*/ 0 h 1495800"/>
                  <a:gd name="connsiteX1" fmla="*/ 783889 w 1371688"/>
                  <a:gd name="connsiteY1" fmla="*/ 1495800 h 1495800"/>
                  <a:gd name="connsiteX2" fmla="*/ 0 w 1371688"/>
                  <a:gd name="connsiteY2" fmla="*/ 370276 h 1495800"/>
                  <a:gd name="connsiteX3" fmla="*/ 457891 w 1371688"/>
                  <a:gd name="connsiteY3" fmla="*/ 206990 h 1495800"/>
                  <a:gd name="connsiteX4" fmla="*/ 1320675 w 1371688"/>
                  <a:gd name="connsiteY4" fmla="*/ 0 h 1495800"/>
                  <a:gd name="connsiteX0" fmla="*/ 1320675 w 1371688"/>
                  <a:gd name="connsiteY0" fmla="*/ 354985 h 1850785"/>
                  <a:gd name="connsiteX1" fmla="*/ 783889 w 1371688"/>
                  <a:gd name="connsiteY1" fmla="*/ 1850785 h 1850785"/>
                  <a:gd name="connsiteX2" fmla="*/ 0 w 1371688"/>
                  <a:gd name="connsiteY2" fmla="*/ 725261 h 1850785"/>
                  <a:gd name="connsiteX3" fmla="*/ 667441 w 1371688"/>
                  <a:gd name="connsiteY3" fmla="*/ 0 h 1850785"/>
                  <a:gd name="connsiteX4" fmla="*/ 1320675 w 1371688"/>
                  <a:gd name="connsiteY4" fmla="*/ 354985 h 1850785"/>
                  <a:gd name="connsiteX0" fmla="*/ 1587375 w 1638388"/>
                  <a:gd name="connsiteY0" fmla="*/ 354985 h 1850785"/>
                  <a:gd name="connsiteX1" fmla="*/ 1050589 w 1638388"/>
                  <a:gd name="connsiteY1" fmla="*/ 1850785 h 1850785"/>
                  <a:gd name="connsiteX2" fmla="*/ 0 w 1638388"/>
                  <a:gd name="connsiteY2" fmla="*/ 953861 h 1850785"/>
                  <a:gd name="connsiteX3" fmla="*/ 934141 w 1638388"/>
                  <a:gd name="connsiteY3" fmla="*/ 0 h 1850785"/>
                  <a:gd name="connsiteX4" fmla="*/ 1587375 w 1638388"/>
                  <a:gd name="connsiteY4" fmla="*/ 354985 h 18507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8388" h="1850785">
                    <a:moveTo>
                      <a:pt x="1587375" y="354985"/>
                    </a:moveTo>
                    <a:cubicBezTo>
                      <a:pt x="1744949" y="917010"/>
                      <a:pt x="1529566" y="1517194"/>
                      <a:pt x="1050589" y="1850785"/>
                    </a:cubicBezTo>
                    <a:lnTo>
                      <a:pt x="0" y="953861"/>
                    </a:lnTo>
                    <a:lnTo>
                      <a:pt x="934141" y="0"/>
                    </a:lnTo>
                    <a:lnTo>
                      <a:pt x="1587375" y="354985"/>
                    </a:lnTo>
                    <a:close/>
                  </a:path>
                </a:pathLst>
              </a:custGeom>
              <a:solidFill>
                <a:srgbClr val="8A6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9" name="Oval 118"/>
              <p:cNvSpPr/>
              <p:nvPr/>
            </p:nvSpPr>
            <p:spPr>
              <a:xfrm>
                <a:off x="1018212" y="2118360"/>
                <a:ext cx="2011680" cy="201168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6" name="TextBox 115"/>
            <p:cNvSpPr txBox="1"/>
            <p:nvPr/>
          </p:nvSpPr>
          <p:spPr>
            <a:xfrm>
              <a:off x="4232132" y="2396309"/>
              <a:ext cx="820125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buFont typeface="Times New Roman" pitchFamily="16" charset="0"/>
                <a:buNone/>
                <a:defRPr/>
              </a:pPr>
              <a:r>
                <a:rPr lang="en-US" sz="5400" b="1" dirty="0" smtClean="0">
                  <a:solidFill>
                    <a:schemeClr val="bg1"/>
                  </a:solidFill>
                  <a:latin typeface="Verdana" pitchFamily="34" charset="0"/>
                </a:rPr>
                <a:t>W</a:t>
              </a:r>
              <a:endParaRPr lang="en-US" sz="5400" b="1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</p:grpSp>
      <p:grpSp>
        <p:nvGrpSpPr>
          <p:cNvPr id="120" name="Group 119"/>
          <p:cNvGrpSpPr/>
          <p:nvPr/>
        </p:nvGrpSpPr>
        <p:grpSpPr>
          <a:xfrm>
            <a:off x="5830074" y="4047787"/>
            <a:ext cx="2138682" cy="2095659"/>
            <a:chOff x="9375160" y="1939386"/>
            <a:chExt cx="1711940" cy="1699164"/>
          </a:xfrm>
        </p:grpSpPr>
        <p:grpSp>
          <p:nvGrpSpPr>
            <p:cNvPr id="121" name="Group 120"/>
            <p:cNvGrpSpPr/>
            <p:nvPr/>
          </p:nvGrpSpPr>
          <p:grpSpPr>
            <a:xfrm>
              <a:off x="9375160" y="1939386"/>
              <a:ext cx="1711940" cy="1699164"/>
              <a:chOff x="652452" y="1752600"/>
              <a:chExt cx="2743200" cy="2743200"/>
            </a:xfrm>
          </p:grpSpPr>
          <p:sp>
            <p:nvSpPr>
              <p:cNvPr id="123" name="Oval 122"/>
              <p:cNvSpPr/>
              <p:nvPr/>
            </p:nvSpPr>
            <p:spPr>
              <a:xfrm>
                <a:off x="652452" y="1752600"/>
                <a:ext cx="2743200" cy="2743200"/>
              </a:xfrm>
              <a:prstGeom prst="ellipse">
                <a:avLst/>
              </a:prstGeom>
              <a:solidFill>
                <a:srgbClr val="C82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Pie 3"/>
              <p:cNvSpPr/>
              <p:nvPr/>
            </p:nvSpPr>
            <p:spPr>
              <a:xfrm>
                <a:off x="1757264" y="2398938"/>
                <a:ext cx="1638388" cy="1850785"/>
              </a:xfrm>
              <a:custGeom>
                <a:avLst/>
                <a:gdLst>
                  <a:gd name="connsiteX0" fmla="*/ 2692275 w 2743200"/>
                  <a:gd name="connsiteY0" fmla="*/ 1001324 h 2743200"/>
                  <a:gd name="connsiteX1" fmla="*/ 2155489 w 2743200"/>
                  <a:gd name="connsiteY1" fmla="*/ 2497124 h 2743200"/>
                  <a:gd name="connsiteX2" fmla="*/ 1371600 w 2743200"/>
                  <a:gd name="connsiteY2" fmla="*/ 1371600 h 2743200"/>
                  <a:gd name="connsiteX3" fmla="*/ 2692275 w 2743200"/>
                  <a:gd name="connsiteY3" fmla="*/ 1001324 h 2743200"/>
                  <a:gd name="connsiteX0" fmla="*/ 1320675 w 1371688"/>
                  <a:gd name="connsiteY0" fmla="*/ 0 h 1495800"/>
                  <a:gd name="connsiteX1" fmla="*/ 783889 w 1371688"/>
                  <a:gd name="connsiteY1" fmla="*/ 1495800 h 1495800"/>
                  <a:gd name="connsiteX2" fmla="*/ 0 w 1371688"/>
                  <a:gd name="connsiteY2" fmla="*/ 370276 h 1495800"/>
                  <a:gd name="connsiteX3" fmla="*/ 457891 w 1371688"/>
                  <a:gd name="connsiteY3" fmla="*/ 206990 h 1495800"/>
                  <a:gd name="connsiteX4" fmla="*/ 1320675 w 1371688"/>
                  <a:gd name="connsiteY4" fmla="*/ 0 h 1495800"/>
                  <a:gd name="connsiteX0" fmla="*/ 1320675 w 1371688"/>
                  <a:gd name="connsiteY0" fmla="*/ 354985 h 1850785"/>
                  <a:gd name="connsiteX1" fmla="*/ 783889 w 1371688"/>
                  <a:gd name="connsiteY1" fmla="*/ 1850785 h 1850785"/>
                  <a:gd name="connsiteX2" fmla="*/ 0 w 1371688"/>
                  <a:gd name="connsiteY2" fmla="*/ 725261 h 1850785"/>
                  <a:gd name="connsiteX3" fmla="*/ 667441 w 1371688"/>
                  <a:gd name="connsiteY3" fmla="*/ 0 h 1850785"/>
                  <a:gd name="connsiteX4" fmla="*/ 1320675 w 1371688"/>
                  <a:gd name="connsiteY4" fmla="*/ 354985 h 1850785"/>
                  <a:gd name="connsiteX0" fmla="*/ 1587375 w 1638388"/>
                  <a:gd name="connsiteY0" fmla="*/ 354985 h 1850785"/>
                  <a:gd name="connsiteX1" fmla="*/ 1050589 w 1638388"/>
                  <a:gd name="connsiteY1" fmla="*/ 1850785 h 1850785"/>
                  <a:gd name="connsiteX2" fmla="*/ 0 w 1638388"/>
                  <a:gd name="connsiteY2" fmla="*/ 953861 h 1850785"/>
                  <a:gd name="connsiteX3" fmla="*/ 934141 w 1638388"/>
                  <a:gd name="connsiteY3" fmla="*/ 0 h 1850785"/>
                  <a:gd name="connsiteX4" fmla="*/ 1587375 w 1638388"/>
                  <a:gd name="connsiteY4" fmla="*/ 354985 h 18507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8388" h="1850785">
                    <a:moveTo>
                      <a:pt x="1587375" y="354985"/>
                    </a:moveTo>
                    <a:cubicBezTo>
                      <a:pt x="1744949" y="917010"/>
                      <a:pt x="1529566" y="1517194"/>
                      <a:pt x="1050589" y="1850785"/>
                    </a:cubicBezTo>
                    <a:lnTo>
                      <a:pt x="0" y="953861"/>
                    </a:lnTo>
                    <a:lnTo>
                      <a:pt x="934141" y="0"/>
                    </a:lnTo>
                    <a:lnTo>
                      <a:pt x="1587375" y="354985"/>
                    </a:lnTo>
                    <a:close/>
                  </a:path>
                </a:pathLst>
              </a:custGeom>
              <a:solidFill>
                <a:srgbClr val="9A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5" name="Oval 124"/>
              <p:cNvSpPr/>
              <p:nvPr/>
            </p:nvSpPr>
            <p:spPr>
              <a:xfrm>
                <a:off x="1018212" y="2118360"/>
                <a:ext cx="2011680" cy="2011680"/>
              </a:xfrm>
              <a:prstGeom prst="ellipse">
                <a:avLst/>
              </a:prstGeom>
              <a:solidFill>
                <a:srgbClr val="FF33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2" name="TextBox 121"/>
            <p:cNvSpPr txBox="1"/>
            <p:nvPr/>
          </p:nvSpPr>
          <p:spPr>
            <a:xfrm>
              <a:off x="9935100" y="2416816"/>
              <a:ext cx="820125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buFont typeface="Times New Roman" pitchFamily="16" charset="0"/>
                <a:buNone/>
                <a:defRPr/>
              </a:pPr>
              <a:r>
                <a:rPr lang="en-US" sz="5400" b="1" dirty="0" smtClean="0">
                  <a:solidFill>
                    <a:schemeClr val="bg1"/>
                  </a:solidFill>
                  <a:latin typeface="Verdana" pitchFamily="34" charset="0"/>
                </a:rPr>
                <a:t>T</a:t>
              </a:r>
              <a:endParaRPr lang="en-US" sz="5400" b="1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</p:grpSp>
      <p:sp>
        <p:nvSpPr>
          <p:cNvPr id="126" name="Rectangle 125"/>
          <p:cNvSpPr/>
          <p:nvPr/>
        </p:nvSpPr>
        <p:spPr>
          <a:xfrm>
            <a:off x="1398599" y="2539621"/>
            <a:ext cx="16646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Text that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summarizes 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strengths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7" name="Rectangle 126"/>
          <p:cNvSpPr/>
          <p:nvPr/>
        </p:nvSpPr>
        <p:spPr>
          <a:xfrm>
            <a:off x="8595133" y="2539621"/>
            <a:ext cx="16646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Text that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summarizes 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weaknesses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8" name="Rectangle 127"/>
          <p:cNvSpPr/>
          <p:nvPr/>
        </p:nvSpPr>
        <p:spPr>
          <a:xfrm>
            <a:off x="1398599" y="4528250"/>
            <a:ext cx="16646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Text that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summarizes 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opportunities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9" name="Rectangle 128"/>
          <p:cNvSpPr/>
          <p:nvPr/>
        </p:nvSpPr>
        <p:spPr>
          <a:xfrm>
            <a:off x="8595133" y="4528250"/>
            <a:ext cx="16646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Text that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summarizes 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threats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33" name="Straight Connector 132"/>
          <p:cNvCxnSpPr/>
          <p:nvPr/>
        </p:nvCxnSpPr>
        <p:spPr>
          <a:xfrm>
            <a:off x="413124" y="933394"/>
            <a:ext cx="5040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TextBox 133"/>
          <p:cNvSpPr txBox="1"/>
          <p:nvPr/>
        </p:nvSpPr>
        <p:spPr>
          <a:xfrm>
            <a:off x="378655" y="443593"/>
            <a:ext cx="51125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SWOT analysis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23698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776748" y="2117008"/>
            <a:ext cx="10468896" cy="3597581"/>
            <a:chOff x="776748" y="2117008"/>
            <a:chExt cx="10468896" cy="3597581"/>
          </a:xfrm>
        </p:grpSpPr>
        <p:grpSp>
          <p:nvGrpSpPr>
            <p:cNvPr id="22" name="Group 21"/>
            <p:cNvGrpSpPr/>
            <p:nvPr/>
          </p:nvGrpSpPr>
          <p:grpSpPr>
            <a:xfrm>
              <a:off x="4192905" y="2117008"/>
              <a:ext cx="1760400" cy="1724400"/>
              <a:chOff x="4192905" y="2117008"/>
              <a:chExt cx="1760400" cy="1724400"/>
            </a:xfrm>
          </p:grpSpPr>
          <p:sp>
            <p:nvSpPr>
              <p:cNvPr id="3" name="Rectangle 2"/>
              <p:cNvSpPr/>
              <p:nvPr/>
            </p:nvSpPr>
            <p:spPr bwMode="auto">
              <a:xfrm>
                <a:off x="4192905" y="2117008"/>
                <a:ext cx="1760400" cy="1724400"/>
              </a:xfrm>
              <a:prstGeom prst="rect">
                <a:avLst/>
              </a:prstGeom>
              <a:solidFill>
                <a:srgbClr val="00B0F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 extrusionH="1003300"/>
            </p:spPr>
            <p:txBody>
              <a:bodyPr/>
              <a:lstStyle/>
              <a:p>
                <a:pPr>
                  <a:buFont typeface="Times New Roman" pitchFamily="16" charset="0"/>
                  <a:buNone/>
                  <a:defRPr/>
                </a:pPr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" name="TextBox 3"/>
              <p:cNvSpPr txBox="1"/>
              <p:nvPr/>
            </p:nvSpPr>
            <p:spPr>
              <a:xfrm>
                <a:off x="4644172" y="2381655"/>
                <a:ext cx="1191755" cy="110799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buFont typeface="Times New Roman" pitchFamily="16" charset="0"/>
                  <a:buNone/>
                  <a:defRPr/>
                </a:pPr>
                <a:r>
                  <a:rPr lang="en-US" sz="6600" b="1" dirty="0">
                    <a:solidFill>
                      <a:schemeClr val="bg1"/>
                    </a:solidFill>
                    <a:latin typeface="Verdana" pitchFamily="34" charset="0"/>
                  </a:rPr>
                  <a:t>S</a:t>
                </a:r>
              </a:p>
            </p:txBody>
          </p:sp>
        </p:grpSp>
        <p:sp>
          <p:nvSpPr>
            <p:cNvPr id="5" name="Rectangle 4"/>
            <p:cNvSpPr/>
            <p:nvPr/>
          </p:nvSpPr>
          <p:spPr bwMode="auto">
            <a:xfrm>
              <a:off x="776748" y="2117008"/>
              <a:ext cx="3412713" cy="17244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extrusionH="1003300"/>
          </p:spPr>
          <p:txBody>
            <a:bodyPr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6" name="TextBox 16"/>
            <p:cNvSpPr txBox="1">
              <a:spLocks noChangeArrowheads="1"/>
            </p:cNvSpPr>
            <p:nvPr/>
          </p:nvSpPr>
          <p:spPr bwMode="auto">
            <a:xfrm>
              <a:off x="1005349" y="2188220"/>
              <a:ext cx="3048000" cy="16189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000" b="1" dirty="0" smtClean="0"/>
                <a:t>Strengths</a:t>
              </a:r>
              <a:endParaRPr lang="en-US" sz="1600" b="1" dirty="0"/>
            </a:p>
            <a:p>
              <a:endParaRPr lang="en-US" sz="1200" dirty="0"/>
            </a:p>
            <a:p>
              <a:pPr>
                <a:spcBef>
                  <a:spcPct val="20000"/>
                </a:spcBef>
                <a:buFont typeface="Arial" charset="0"/>
                <a:buChar char="•"/>
              </a:pPr>
              <a:r>
                <a:rPr lang="en-US" sz="1200" dirty="0" smtClean="0"/>
                <a:t> Characteristics that </a:t>
              </a:r>
              <a:r>
                <a:rPr lang="en-US" sz="1200" dirty="0"/>
                <a:t>give </a:t>
              </a:r>
              <a:r>
                <a:rPr lang="en-US" sz="1200" dirty="0" smtClean="0"/>
                <a:t>your business an </a:t>
              </a:r>
              <a:r>
                <a:rPr lang="en-US" sz="1200" dirty="0"/>
                <a:t>advantage over </a:t>
              </a:r>
              <a:r>
                <a:rPr lang="en-US" sz="1200" dirty="0" smtClean="0"/>
                <a:t>others</a:t>
              </a:r>
            </a:p>
            <a:p>
              <a:pPr>
                <a:spcBef>
                  <a:spcPct val="20000"/>
                </a:spcBef>
                <a:buFont typeface="Arial" charset="0"/>
                <a:buChar char="•"/>
              </a:pPr>
              <a:r>
                <a:rPr lang="en-US" sz="1200" dirty="0"/>
                <a:t> </a:t>
              </a:r>
              <a:r>
                <a:rPr lang="en-US" sz="1200" dirty="0" smtClean="0"/>
                <a:t>What is your value proposition, how does it differentiate with your competitors?</a:t>
              </a:r>
            </a:p>
            <a:p>
              <a:pPr>
                <a:spcBef>
                  <a:spcPct val="20000"/>
                </a:spcBef>
                <a:buFont typeface="Arial" charset="0"/>
                <a:buChar char="•"/>
              </a:pPr>
              <a:r>
                <a:rPr lang="en-US" sz="1200" dirty="0" smtClean="0"/>
                <a:t> What do other perceive as your strengths?</a:t>
              </a: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6064044" y="3967068"/>
              <a:ext cx="1760506" cy="1722920"/>
              <a:chOff x="6064044" y="3967068"/>
              <a:chExt cx="1760506" cy="1722920"/>
            </a:xfrm>
          </p:grpSpPr>
          <p:sp>
            <p:nvSpPr>
              <p:cNvPr id="8" name="Rectangle 7"/>
              <p:cNvSpPr/>
              <p:nvPr/>
            </p:nvSpPr>
            <p:spPr bwMode="auto">
              <a:xfrm>
                <a:off x="6064044" y="3967068"/>
                <a:ext cx="1760506" cy="1722920"/>
              </a:xfrm>
              <a:prstGeom prst="rect">
                <a:avLst/>
              </a:prstGeom>
              <a:solidFill>
                <a:srgbClr val="FF33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 extrusionH="1003300"/>
            </p:spPr>
            <p:txBody>
              <a:bodyPr/>
              <a:lstStyle/>
              <a:p>
                <a:pPr>
                  <a:buFont typeface="Times New Roman" pitchFamily="16" charset="0"/>
                  <a:buNone/>
                  <a:defRPr/>
                </a:pPr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6486763" y="4277860"/>
                <a:ext cx="948881" cy="11079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buFont typeface="Times New Roman" pitchFamily="16" charset="0"/>
                  <a:buNone/>
                  <a:defRPr/>
                </a:pPr>
                <a:r>
                  <a:rPr lang="en-US" sz="6600" b="1" dirty="0">
                    <a:solidFill>
                      <a:schemeClr val="bg1"/>
                    </a:solidFill>
                    <a:latin typeface="Verdana" pitchFamily="34" charset="0"/>
                  </a:rPr>
                  <a:t>T</a:t>
                </a:r>
              </a:p>
            </p:txBody>
          </p:sp>
        </p:grpSp>
        <p:sp>
          <p:nvSpPr>
            <p:cNvPr id="10" name="Rectangle 9"/>
            <p:cNvSpPr/>
            <p:nvPr/>
          </p:nvSpPr>
          <p:spPr bwMode="auto">
            <a:xfrm>
              <a:off x="7824550" y="3967068"/>
              <a:ext cx="3421094" cy="1722920"/>
            </a:xfrm>
            <a:prstGeom prst="rect">
              <a:avLst/>
            </a:prstGeom>
            <a:solidFill>
              <a:srgbClr val="FFC1B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extrusionH="1003300"/>
          </p:spPr>
          <p:txBody>
            <a:bodyPr/>
            <a:lstStyle/>
            <a:p>
              <a:pPr>
                <a:buFont typeface="Times New Roman" charset="0"/>
                <a:buNone/>
                <a:defRPr/>
              </a:pPr>
              <a:endParaRPr lang="en-US"/>
            </a:p>
          </p:txBody>
        </p:sp>
        <p:sp>
          <p:nvSpPr>
            <p:cNvPr id="11" name="TextBox 10"/>
            <p:cNvSpPr txBox="1">
              <a:spLocks noChangeArrowheads="1"/>
            </p:cNvSpPr>
            <p:nvPr/>
          </p:nvSpPr>
          <p:spPr bwMode="auto">
            <a:xfrm>
              <a:off x="7904633" y="4095684"/>
              <a:ext cx="3112411" cy="1212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000" b="1" dirty="0"/>
                <a:t>Threats</a:t>
              </a:r>
              <a:endParaRPr lang="en-US" sz="1600" b="1" dirty="0"/>
            </a:p>
            <a:p>
              <a:pPr>
                <a:spcBef>
                  <a:spcPct val="20000"/>
                </a:spcBef>
                <a:buFont typeface="Arial" charset="0"/>
                <a:buChar char="•"/>
              </a:pPr>
              <a:r>
                <a:rPr lang="en-US" sz="1200" dirty="0"/>
                <a:t> </a:t>
              </a:r>
              <a:r>
                <a:rPr lang="en-US" sz="1200" dirty="0" smtClean="0"/>
                <a:t>What are the elements </a:t>
              </a:r>
              <a:r>
                <a:rPr lang="en-US" sz="1200" dirty="0"/>
                <a:t>in the environment that could cause trouble for </a:t>
              </a:r>
              <a:r>
                <a:rPr lang="en-US" sz="1200" dirty="0" smtClean="0"/>
                <a:t>your business?</a:t>
              </a:r>
            </a:p>
            <a:p>
              <a:pPr>
                <a:spcBef>
                  <a:spcPct val="20000"/>
                </a:spcBef>
                <a:buFont typeface="Arial" charset="0"/>
                <a:buChar char="•"/>
              </a:pPr>
              <a:r>
                <a:rPr lang="en-US" sz="1200" noProof="1">
                  <a:latin typeface="Calibri" pitchFamily="34" charset="0"/>
                  <a:cs typeface="Arial" charset="0"/>
                </a:rPr>
                <a:t> </a:t>
              </a:r>
              <a:r>
                <a:rPr lang="en-US" sz="1200" noProof="1" smtClean="0">
                  <a:latin typeface="Calibri" pitchFamily="34" charset="0"/>
                  <a:cs typeface="Arial" charset="0"/>
                </a:rPr>
                <a:t>What trends or conditions may negatively impact you?</a:t>
              </a:r>
              <a:endParaRPr lang="en-US" sz="1200" noProof="1">
                <a:latin typeface="Calibri" pitchFamily="34" charset="0"/>
                <a:cs typeface="Arial" charset="0"/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776748" y="3967068"/>
              <a:ext cx="3416157" cy="1722920"/>
            </a:xfrm>
            <a:prstGeom prst="rect">
              <a:avLst/>
            </a:prstGeom>
            <a:solidFill>
              <a:srgbClr val="B5EDB5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extrusionH="1003300"/>
          </p:spPr>
          <p:txBody>
            <a:bodyPr/>
            <a:lstStyle/>
            <a:p>
              <a:pPr>
                <a:buFont typeface="Times New Roman" charset="0"/>
                <a:buNone/>
                <a:defRPr/>
              </a:pPr>
              <a:endParaRPr lang="en-US"/>
            </a:p>
          </p:txBody>
        </p:sp>
        <p:sp>
          <p:nvSpPr>
            <p:cNvPr id="14" name="TextBox 16"/>
            <p:cNvSpPr txBox="1">
              <a:spLocks noChangeArrowheads="1"/>
            </p:cNvSpPr>
            <p:nvPr/>
          </p:nvSpPr>
          <p:spPr bwMode="auto">
            <a:xfrm>
              <a:off x="1005347" y="4095684"/>
              <a:ext cx="2814907" cy="16189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000" b="1" dirty="0"/>
                <a:t>Opportunities</a:t>
              </a:r>
            </a:p>
            <a:p>
              <a:endParaRPr lang="en-US" sz="1200" dirty="0"/>
            </a:p>
            <a:p>
              <a:pPr>
                <a:spcBef>
                  <a:spcPct val="20000"/>
                </a:spcBef>
                <a:buFont typeface="Arial" charset="0"/>
                <a:buChar char="•"/>
              </a:pPr>
              <a:r>
                <a:rPr lang="en-US" sz="1200" noProof="1" smtClean="0">
                  <a:latin typeface="Calibri" pitchFamily="34" charset="0"/>
                  <a:cs typeface="Arial" charset="0"/>
                </a:rPr>
                <a:t> </a:t>
              </a:r>
              <a:r>
                <a:rPr lang="en-US" sz="1200" noProof="1" smtClean="0"/>
                <a:t>What are the elements your business could </a:t>
              </a:r>
              <a:r>
                <a:rPr lang="en-US" sz="1200" dirty="0" smtClean="0"/>
                <a:t>could </a:t>
              </a:r>
              <a:r>
                <a:rPr lang="en-US" sz="1200" dirty="0"/>
                <a:t>exploit to its </a:t>
              </a:r>
              <a:r>
                <a:rPr lang="en-US" sz="1200" dirty="0" smtClean="0"/>
                <a:t>advantage?</a:t>
              </a:r>
            </a:p>
            <a:p>
              <a:pPr>
                <a:spcBef>
                  <a:spcPct val="20000"/>
                </a:spcBef>
                <a:buFont typeface="Arial" charset="0"/>
                <a:buChar char="•"/>
              </a:pPr>
              <a:r>
                <a:rPr lang="en-US" sz="1200" dirty="0"/>
                <a:t> </a:t>
              </a:r>
              <a:r>
                <a:rPr lang="en-US" sz="1200" dirty="0" smtClean="0"/>
                <a:t>What trends, conditions that may positively impact you?</a:t>
              </a:r>
            </a:p>
            <a:p>
              <a:pPr>
                <a:spcBef>
                  <a:spcPct val="20000"/>
                </a:spcBef>
              </a:pPr>
              <a:endParaRPr lang="en-US" sz="1200" noProof="1">
                <a:latin typeface="Calibri" pitchFamily="34" charset="0"/>
                <a:cs typeface="Arial" charset="0"/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4189461" y="3967068"/>
              <a:ext cx="1760506" cy="1722920"/>
              <a:chOff x="4189461" y="3967068"/>
              <a:chExt cx="1760506" cy="1722920"/>
            </a:xfrm>
          </p:grpSpPr>
          <p:sp>
            <p:nvSpPr>
              <p:cNvPr id="15" name="Rectangle 14"/>
              <p:cNvSpPr/>
              <p:nvPr/>
            </p:nvSpPr>
            <p:spPr bwMode="auto">
              <a:xfrm>
                <a:off x="4189461" y="3967068"/>
                <a:ext cx="1760506" cy="1722920"/>
              </a:xfrm>
              <a:prstGeom prst="rect">
                <a:avLst/>
              </a:prstGeom>
              <a:solidFill>
                <a:srgbClr val="33CC33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 extrusionH="1003300"/>
            </p:spPr>
            <p:txBody>
              <a:bodyPr/>
              <a:lstStyle/>
              <a:p>
                <a:pPr>
                  <a:buFont typeface="Times New Roman" pitchFamily="16" charset="0"/>
                  <a:buNone/>
                  <a:defRPr/>
                </a:pPr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4449277" y="4281597"/>
                <a:ext cx="1191755" cy="110799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buFont typeface="Times New Roman" pitchFamily="16" charset="0"/>
                  <a:buNone/>
                  <a:defRPr/>
                </a:pPr>
                <a:r>
                  <a:rPr lang="en-US" sz="6600" b="1" dirty="0">
                    <a:solidFill>
                      <a:schemeClr val="bg1"/>
                    </a:solidFill>
                    <a:latin typeface="Verdana" pitchFamily="34" charset="0"/>
                  </a:rPr>
                  <a:t>O</a:t>
                </a:r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6064044" y="2117008"/>
              <a:ext cx="1760400" cy="1724400"/>
              <a:chOff x="6064044" y="2117008"/>
              <a:chExt cx="1760400" cy="1724400"/>
            </a:xfrm>
          </p:grpSpPr>
          <p:sp>
            <p:nvSpPr>
              <p:cNvPr id="18" name="Rectangle 17"/>
              <p:cNvSpPr/>
              <p:nvPr/>
            </p:nvSpPr>
            <p:spPr bwMode="auto">
              <a:xfrm>
                <a:off x="6064044" y="2117008"/>
                <a:ext cx="1760400" cy="1724400"/>
              </a:xfrm>
              <a:prstGeom prst="rect">
                <a:avLst/>
              </a:prstGeom>
              <a:solidFill>
                <a:srgbClr val="FFC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 extrusionH="1003300"/>
            </p:spPr>
            <p:txBody>
              <a:bodyPr/>
              <a:lstStyle/>
              <a:p>
                <a:pPr>
                  <a:buFont typeface="Times New Roman" pitchFamily="16" charset="0"/>
                  <a:buNone/>
                  <a:defRPr/>
                </a:pPr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6394068" y="2452919"/>
                <a:ext cx="1191755" cy="110799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buFont typeface="Times New Roman" pitchFamily="16" charset="0"/>
                  <a:buNone/>
                  <a:defRPr/>
                </a:pPr>
                <a:r>
                  <a:rPr lang="en-US" sz="6600" b="1" dirty="0">
                    <a:solidFill>
                      <a:schemeClr val="bg1"/>
                    </a:solidFill>
                    <a:latin typeface="Verdana" pitchFamily="34" charset="0"/>
                  </a:rPr>
                  <a:t>W</a:t>
                </a:r>
              </a:p>
            </p:txBody>
          </p:sp>
        </p:grpSp>
        <p:sp>
          <p:nvSpPr>
            <p:cNvPr id="20" name="Rectangle 19"/>
            <p:cNvSpPr/>
            <p:nvPr/>
          </p:nvSpPr>
          <p:spPr bwMode="auto">
            <a:xfrm>
              <a:off x="7818876" y="2117008"/>
              <a:ext cx="3426768" cy="1724400"/>
            </a:xfrm>
            <a:prstGeom prst="rect">
              <a:avLst/>
            </a:prstGeom>
            <a:solidFill>
              <a:srgbClr val="FFE38B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extrusionH="1003300"/>
          </p:spPr>
          <p:txBody>
            <a:bodyPr/>
            <a:lstStyle/>
            <a:p>
              <a:pPr>
                <a:buFont typeface="Times New Roman" charset="0"/>
                <a:buNone/>
                <a:defRPr/>
              </a:pPr>
              <a:endParaRPr lang="en-US"/>
            </a:p>
          </p:txBody>
        </p:sp>
        <p:sp>
          <p:nvSpPr>
            <p:cNvPr id="21" name="TextBox 16"/>
            <p:cNvSpPr txBox="1">
              <a:spLocks noChangeArrowheads="1"/>
            </p:cNvSpPr>
            <p:nvPr/>
          </p:nvSpPr>
          <p:spPr bwMode="auto">
            <a:xfrm>
              <a:off x="7904633" y="2188220"/>
              <a:ext cx="3274336" cy="1434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000" b="1" dirty="0"/>
                <a:t>Weaknesses</a:t>
              </a:r>
            </a:p>
            <a:p>
              <a:endParaRPr lang="en-US" sz="1200" dirty="0"/>
            </a:p>
            <a:p>
              <a:pPr>
                <a:spcBef>
                  <a:spcPct val="20000"/>
                </a:spcBef>
                <a:buFont typeface="Arial" charset="0"/>
                <a:buChar char="•"/>
              </a:pPr>
              <a:r>
                <a:rPr lang="en-US" sz="1200" dirty="0" smtClean="0"/>
                <a:t> Characteristics </a:t>
              </a:r>
              <a:r>
                <a:rPr lang="en-US" sz="1200" dirty="0"/>
                <a:t>that place the business </a:t>
              </a:r>
              <a:r>
                <a:rPr lang="en-US" sz="1200" dirty="0" smtClean="0"/>
                <a:t>at </a:t>
              </a:r>
              <a:r>
                <a:rPr lang="en-US" sz="1200" dirty="0"/>
                <a:t>a disadvantage relative to </a:t>
              </a:r>
              <a:r>
                <a:rPr lang="en-US" sz="1200" dirty="0" smtClean="0"/>
                <a:t>others</a:t>
              </a:r>
            </a:p>
            <a:p>
              <a:pPr>
                <a:spcBef>
                  <a:spcPct val="20000"/>
                </a:spcBef>
                <a:buFont typeface="Arial" charset="0"/>
                <a:buChar char="•"/>
              </a:pPr>
              <a:r>
                <a:rPr lang="en-US" sz="1200" noProof="1" smtClean="0">
                  <a:latin typeface="Calibri" pitchFamily="34" charset="0"/>
                  <a:cs typeface="Arial" charset="0"/>
                </a:rPr>
                <a:t> What do your competitors do better than you? </a:t>
              </a:r>
            </a:p>
            <a:p>
              <a:pPr hangingPunct="1">
                <a:lnSpc>
                  <a:spcPct val="100000"/>
                </a:lnSpc>
                <a:spcBef>
                  <a:spcPct val="20000"/>
                </a:spcBef>
                <a:buClrTx/>
                <a:buSzTx/>
                <a:buFont typeface="Arial" charset="0"/>
                <a:buChar char="•"/>
              </a:pPr>
              <a:r>
                <a:rPr lang="en-US" sz="1200" noProof="1">
                  <a:latin typeface="Calibri" pitchFamily="34" charset="0"/>
                  <a:cs typeface="Arial" charset="0"/>
                </a:rPr>
                <a:t> </a:t>
              </a:r>
              <a:r>
                <a:rPr lang="en-US" sz="1200" noProof="1" smtClean="0">
                  <a:latin typeface="Calibri" pitchFamily="34" charset="0"/>
                  <a:cs typeface="Arial" charset="0"/>
                </a:rPr>
                <a:t>What do others perceive as your weaknesses?</a:t>
              </a:r>
              <a:endParaRPr lang="en-US" sz="1200" noProof="1">
                <a:latin typeface="Calibri" pitchFamily="34" charset="0"/>
                <a:cs typeface="Arial" charset="0"/>
              </a:endParaRPr>
            </a:p>
          </p:txBody>
        </p:sp>
      </p:grpSp>
      <p:cxnSp>
        <p:nvCxnSpPr>
          <p:cNvPr id="27" name="Straight Connector 26"/>
          <p:cNvCxnSpPr/>
          <p:nvPr/>
        </p:nvCxnSpPr>
        <p:spPr>
          <a:xfrm>
            <a:off x="413124" y="933394"/>
            <a:ext cx="5040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78655" y="443593"/>
            <a:ext cx="51125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SWOT analysis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45314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506</TotalTime>
  <Words>720</Words>
  <Application>Microsoft Office PowerPoint</Application>
  <PresentationFormat>Widescreen</PresentationFormat>
  <Paragraphs>188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Open Sans</vt:lpstr>
      <vt:lpstr>Times New Roman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LEPERS, Anne-Clémence</dc:creator>
  <cp:lastModifiedBy>LEPERS, Anne-Clémence</cp:lastModifiedBy>
  <cp:revision>33</cp:revision>
  <dcterms:created xsi:type="dcterms:W3CDTF">2017-12-05T03:22:09Z</dcterms:created>
  <dcterms:modified xsi:type="dcterms:W3CDTF">2018-03-15T03:54:30Z</dcterms:modified>
</cp:coreProperties>
</file>