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4" r:id="rId3"/>
    <p:sldId id="275" r:id="rId4"/>
    <p:sldId id="277" r:id="rId5"/>
    <p:sldId id="273" r:id="rId6"/>
    <p:sldId id="265" r:id="rId7"/>
    <p:sldId id="264" r:id="rId8"/>
    <p:sldId id="263" r:id="rId9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DA65"/>
    <a:srgbClr val="FF9F3F"/>
    <a:srgbClr val="FF9900"/>
    <a:srgbClr val="FF9933"/>
    <a:srgbClr val="8A0000"/>
    <a:srgbClr val="CC0000"/>
    <a:srgbClr val="FF7D7D"/>
    <a:srgbClr val="B4FF8F"/>
    <a:srgbClr val="FFD6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7" autoAdjust="0"/>
    <p:restoredTop sz="89256" autoAdjust="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2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45F5-DFE5-440E-9C17-4F85F8E48C53}" type="datetimeFigureOut">
              <a:rPr lang="fr-FR" smtClean="0"/>
              <a:t>29/08/2014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7505A-C248-40BD-8438-7D787EB721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312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08F7-83E0-4268-A4EF-491CAF84E3C7}" type="datetimeFigureOut">
              <a:rPr lang="fr-FR" smtClean="0"/>
              <a:t>29/08/2014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C63F2-5336-4891-A395-13B6627E447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13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28"/>
          <p:cNvSpPr>
            <a:spLocks noChangeShapeType="1"/>
          </p:cNvSpPr>
          <p:nvPr userDrawn="1"/>
        </p:nvSpPr>
        <p:spPr bwMode="auto">
          <a:xfrm>
            <a:off x="228600" y="246063"/>
            <a:ext cx="10456863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28600" y="240268"/>
            <a:ext cx="159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SWOT Analysis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247650" y="588963"/>
            <a:ext cx="2286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grpSp>
        <p:nvGrpSpPr>
          <p:cNvPr id="10" name="组合 18"/>
          <p:cNvGrpSpPr>
            <a:grpSpLocks/>
          </p:cNvGrpSpPr>
          <p:nvPr userDrawn="1"/>
        </p:nvGrpSpPr>
        <p:grpSpPr bwMode="auto">
          <a:xfrm>
            <a:off x="231775" y="6591300"/>
            <a:ext cx="10207625" cy="54769"/>
            <a:chOff x="1693897" y="6202382"/>
            <a:chExt cx="6153808" cy="125412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1693897" y="6202382"/>
              <a:ext cx="1800489" cy="125412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gray">
            <a:xfrm>
              <a:off x="3526803" y="6202382"/>
              <a:ext cx="4320902" cy="125412"/>
            </a:xfrm>
            <a:prstGeom prst="rect">
              <a:avLst/>
            </a:prstGeom>
            <a:solidFill>
              <a:srgbClr val="8278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</p:grpSp>
      <p:sp>
        <p:nvSpPr>
          <p:cNvPr id="13" name="Rectangle 6"/>
          <p:cNvSpPr txBox="1">
            <a:spLocks noChangeArrowheads="1"/>
          </p:cNvSpPr>
          <p:nvPr userDrawn="1"/>
        </p:nvSpPr>
        <p:spPr>
          <a:xfrm>
            <a:off x="10363200" y="6507163"/>
            <a:ext cx="476250" cy="274637"/>
          </a:xfrm>
          <a:prstGeom prst="rect">
            <a:avLst/>
          </a:prstGeom>
        </p:spPr>
        <p:txBody>
          <a:bodyPr/>
          <a:lstStyle>
            <a:lvl1pPr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1718A9FD-E40B-4E7D-A18D-63BC5FFB7B86}" type="slidenum">
              <a:rPr lang="en-US" altLang="zh-CN" sz="1200">
                <a:latin typeface="+mj-lt"/>
                <a:ea typeface="SimSun" pitchFamily="2" charset="-122"/>
              </a:rPr>
              <a:pPr algn="ctr"/>
              <a:t>‹#›</a:t>
            </a:fld>
            <a:endParaRPr lang="en-US" altLang="zh-CN" sz="1200" dirty="0">
              <a:latin typeface="+mj-lt"/>
              <a:ea typeface="SimSun" pitchFamily="2" charset="-122"/>
            </a:endParaRPr>
          </a:p>
        </p:txBody>
      </p:sp>
      <p:grpSp>
        <p:nvGrpSpPr>
          <p:cNvPr id="14" name="组合 12"/>
          <p:cNvGrpSpPr>
            <a:grpSpLocks/>
          </p:cNvGrpSpPr>
          <p:nvPr userDrawn="1"/>
        </p:nvGrpSpPr>
        <p:grpSpPr bwMode="auto">
          <a:xfrm>
            <a:off x="228600" y="5791200"/>
            <a:ext cx="10464800" cy="731520"/>
            <a:chOff x="290513" y="4448367"/>
            <a:chExt cx="10104054" cy="1653983"/>
          </a:xfrm>
        </p:grpSpPr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90513" y="6102350"/>
              <a:ext cx="10093325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109910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200">
                <a:latin typeface="+mn-lt"/>
                <a:cs typeface="+mn-cs"/>
              </a:endParaRPr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308906" y="4448367"/>
              <a:ext cx="1008566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109910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200">
                <a:latin typeface="+mn-lt"/>
                <a:cs typeface="+mn-cs"/>
              </a:endParaRPr>
            </a:p>
          </p:txBody>
        </p:sp>
      </p:grpSp>
      <p:sp>
        <p:nvSpPr>
          <p:cNvPr id="17" name="Rectangle 3"/>
          <p:cNvSpPr>
            <a:spLocks noGrp="1" noChangeArrowheads="1"/>
          </p:cNvSpPr>
          <p:nvPr userDrawn="1"/>
        </p:nvSpPr>
        <p:spPr bwMode="auto">
          <a:xfrm>
            <a:off x="3171825" y="5836920"/>
            <a:ext cx="178117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defTabSz="10985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imSun" pitchFamily="2" charset="-122"/>
              </a:rPr>
              <a:t>Introduction</a:t>
            </a:r>
            <a:endParaRPr lang="en-US" altLang="zh-CN" sz="1100" b="0" dirty="0">
              <a:solidFill>
                <a:schemeClr val="bg1">
                  <a:lumMod val="65000"/>
                </a:schemeClr>
              </a:solidFill>
              <a:latin typeface="Calibri" pitchFamily="34" charset="0"/>
              <a:ea typeface="SimSun" pitchFamily="2" charset="-122"/>
            </a:endParaRPr>
          </a:p>
          <a:p>
            <a:pPr marL="342900" lvl="1" indent="-342900" defTabSz="1098550">
              <a:spcBef>
                <a:spcPct val="20000"/>
              </a:spcBef>
              <a:buFont typeface="Calibri" pitchFamily="34" charset="0"/>
              <a:buAutoNum type="arabicPeriod" startAt="2"/>
            </a:pPr>
            <a:r>
              <a:rPr lang="en-US" altLang="zh-CN" sz="1100" b="1" dirty="0" smtClean="0">
                <a:solidFill>
                  <a:srgbClr val="00B050"/>
                </a:solidFill>
                <a:latin typeface="Calibri" pitchFamily="34" charset="0"/>
                <a:ea typeface="STXihei" pitchFamily="2" charset="-122"/>
              </a:rPr>
              <a:t>SWOT</a:t>
            </a:r>
            <a:endParaRPr lang="en-US" altLang="zh-CN" sz="1100" b="1" dirty="0">
              <a:solidFill>
                <a:srgbClr val="00B050"/>
              </a:solidFill>
              <a:latin typeface="Calibri" pitchFamily="34" charset="0"/>
              <a:ea typeface="STXihei" pitchFamily="2" charset="-122"/>
            </a:endParaRPr>
          </a:p>
          <a:p>
            <a:pPr marL="342900" lvl="1" indent="-342900" defTabSz="1098550">
              <a:spcBef>
                <a:spcPct val="20000"/>
              </a:spcBef>
              <a:buFont typeface="Calibri" pitchFamily="34" charset="0"/>
              <a:buAutoNum type="arabicPeriod" startAt="2"/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imSun" pitchFamily="2" charset="-122"/>
              </a:rPr>
              <a:t>Three</a:t>
            </a:r>
            <a:endParaRPr lang="en-US" altLang="zh-CN" sz="1100" b="0" dirty="0">
              <a:solidFill>
                <a:schemeClr val="bg1">
                  <a:lumMod val="65000"/>
                </a:schemeClr>
              </a:solidFill>
              <a:latin typeface="Calibri" pitchFamily="34" charset="0"/>
              <a:ea typeface="SimSun" pitchFamily="2" charset="-122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285999" y="5867400"/>
            <a:ext cx="1" cy="54292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>
            <a:spLocks noGrp="1" noChangeArrowheads="1"/>
          </p:cNvSpPr>
          <p:nvPr userDrawn="1"/>
        </p:nvSpPr>
        <p:spPr bwMode="auto">
          <a:xfrm>
            <a:off x="5526881" y="5827251"/>
            <a:ext cx="2321719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lvl="1" indent="-228600" defTabSz="1098550">
              <a:spcBef>
                <a:spcPct val="20000"/>
              </a:spcBef>
              <a:buAutoNum type="arabicPeriod" startAt="4"/>
            </a:pPr>
            <a:r>
              <a:rPr lang="en-US" altLang="zh-CN" sz="1100" b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Four</a:t>
            </a:r>
          </a:p>
          <a:p>
            <a:pPr marL="228600" lvl="1" indent="-228600" defTabSz="1098550">
              <a:spcBef>
                <a:spcPct val="20000"/>
              </a:spcBef>
              <a:buAutoNum type="arabicPeriod" startAt="4"/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Five</a:t>
            </a:r>
          </a:p>
          <a:p>
            <a:pPr marL="228600" lvl="1" indent="-228600" defTabSz="1098550">
              <a:spcBef>
                <a:spcPct val="20000"/>
              </a:spcBef>
              <a:buAutoNum type="arabicPeriod" startAt="4"/>
            </a:pPr>
            <a:r>
              <a:rPr lang="en-US" altLang="zh-CN" sz="1100" b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etc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6163"/>
            <a:ext cx="1295400" cy="60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8"/>
          <p:cNvSpPr>
            <a:spLocks noChangeShapeType="1"/>
          </p:cNvSpPr>
          <p:nvPr userDrawn="1"/>
        </p:nvSpPr>
        <p:spPr bwMode="auto">
          <a:xfrm>
            <a:off x="228600" y="246063"/>
            <a:ext cx="10456863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28600" y="240268"/>
            <a:ext cx="159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SWOT Analysis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247650" y="588963"/>
            <a:ext cx="2286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grpSp>
        <p:nvGrpSpPr>
          <p:cNvPr id="10" name="组合 18"/>
          <p:cNvGrpSpPr>
            <a:grpSpLocks/>
          </p:cNvGrpSpPr>
          <p:nvPr userDrawn="1"/>
        </p:nvGrpSpPr>
        <p:grpSpPr bwMode="auto">
          <a:xfrm>
            <a:off x="231775" y="6591300"/>
            <a:ext cx="10207625" cy="54769"/>
            <a:chOff x="1693897" y="6202382"/>
            <a:chExt cx="6153808" cy="125412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1693897" y="6202382"/>
              <a:ext cx="1800489" cy="125412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gray">
            <a:xfrm>
              <a:off x="3526803" y="6202382"/>
              <a:ext cx="4320902" cy="125412"/>
            </a:xfrm>
            <a:prstGeom prst="rect">
              <a:avLst/>
            </a:prstGeom>
            <a:solidFill>
              <a:srgbClr val="8278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</p:grpSp>
      <p:sp>
        <p:nvSpPr>
          <p:cNvPr id="13" name="Rectangle 6"/>
          <p:cNvSpPr txBox="1">
            <a:spLocks noChangeArrowheads="1"/>
          </p:cNvSpPr>
          <p:nvPr userDrawn="1"/>
        </p:nvSpPr>
        <p:spPr>
          <a:xfrm>
            <a:off x="10363200" y="6507163"/>
            <a:ext cx="476250" cy="274637"/>
          </a:xfrm>
          <a:prstGeom prst="rect">
            <a:avLst/>
          </a:prstGeom>
        </p:spPr>
        <p:txBody>
          <a:bodyPr/>
          <a:lstStyle>
            <a:lvl1pPr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1718A9FD-E40B-4E7D-A18D-63BC5FFB7B86}" type="slidenum">
              <a:rPr lang="en-US" altLang="zh-CN" sz="1200">
                <a:latin typeface="+mj-lt"/>
                <a:ea typeface="SimSun" pitchFamily="2" charset="-122"/>
              </a:rPr>
              <a:pPr algn="ctr"/>
              <a:t>‹#›</a:t>
            </a:fld>
            <a:endParaRPr lang="en-US" altLang="zh-CN" sz="1200" dirty="0">
              <a:latin typeface="+mj-lt"/>
              <a:ea typeface="SimSun" pitchFamily="2" charset="-122"/>
            </a:endParaRPr>
          </a:p>
        </p:txBody>
      </p:sp>
      <p:grpSp>
        <p:nvGrpSpPr>
          <p:cNvPr id="14" name="组合 12"/>
          <p:cNvGrpSpPr>
            <a:grpSpLocks/>
          </p:cNvGrpSpPr>
          <p:nvPr userDrawn="1"/>
        </p:nvGrpSpPr>
        <p:grpSpPr bwMode="auto">
          <a:xfrm>
            <a:off x="228600" y="5791200"/>
            <a:ext cx="10464800" cy="731520"/>
            <a:chOff x="290513" y="4448367"/>
            <a:chExt cx="10104054" cy="1653983"/>
          </a:xfrm>
        </p:grpSpPr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90513" y="6102350"/>
              <a:ext cx="10093325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109910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200">
                <a:latin typeface="+mn-lt"/>
                <a:cs typeface="+mn-cs"/>
              </a:endParaRPr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308906" y="4448367"/>
              <a:ext cx="1008566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109910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200">
                <a:latin typeface="+mn-lt"/>
                <a:cs typeface="+mn-cs"/>
              </a:endParaRPr>
            </a:p>
          </p:txBody>
        </p:sp>
      </p:grpSp>
      <p:sp>
        <p:nvSpPr>
          <p:cNvPr id="17" name="Rectangle 3"/>
          <p:cNvSpPr>
            <a:spLocks noGrp="1" noChangeArrowheads="1"/>
          </p:cNvSpPr>
          <p:nvPr userDrawn="1"/>
        </p:nvSpPr>
        <p:spPr bwMode="auto">
          <a:xfrm>
            <a:off x="3171825" y="5836920"/>
            <a:ext cx="178117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defTabSz="10985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imSun" pitchFamily="2" charset="-122"/>
              </a:rPr>
              <a:t>Introduction</a:t>
            </a:r>
            <a:endParaRPr lang="en-US" altLang="zh-CN" sz="1100" b="0" dirty="0">
              <a:solidFill>
                <a:schemeClr val="bg1">
                  <a:lumMod val="65000"/>
                </a:schemeClr>
              </a:solidFill>
              <a:latin typeface="Calibri" pitchFamily="34" charset="0"/>
              <a:ea typeface="SimSun" pitchFamily="2" charset="-122"/>
            </a:endParaRPr>
          </a:p>
          <a:p>
            <a:pPr marL="342900" lvl="1" indent="-342900" defTabSz="1098550">
              <a:spcBef>
                <a:spcPct val="20000"/>
              </a:spcBef>
              <a:buFont typeface="Calibri" pitchFamily="34" charset="0"/>
              <a:buAutoNum type="arabicPeriod" startAt="2"/>
            </a:pPr>
            <a:r>
              <a:rPr lang="en-US" altLang="zh-CN" sz="1100" b="1" dirty="0" smtClean="0">
                <a:solidFill>
                  <a:srgbClr val="00B050"/>
                </a:solidFill>
                <a:latin typeface="Calibri" pitchFamily="34" charset="0"/>
                <a:ea typeface="STXihei" pitchFamily="2" charset="-122"/>
              </a:rPr>
              <a:t>SWOT</a:t>
            </a:r>
            <a:endParaRPr lang="en-US" altLang="zh-CN" sz="1100" b="1" dirty="0">
              <a:solidFill>
                <a:srgbClr val="00B050"/>
              </a:solidFill>
              <a:latin typeface="Calibri" pitchFamily="34" charset="0"/>
              <a:ea typeface="STXihei" pitchFamily="2" charset="-122"/>
            </a:endParaRPr>
          </a:p>
          <a:p>
            <a:pPr marL="342900" lvl="1" indent="-342900" defTabSz="1098550">
              <a:spcBef>
                <a:spcPct val="20000"/>
              </a:spcBef>
              <a:buFont typeface="Calibri" pitchFamily="34" charset="0"/>
              <a:buAutoNum type="arabicPeriod" startAt="2"/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imSun" pitchFamily="2" charset="-122"/>
              </a:rPr>
              <a:t>Three</a:t>
            </a:r>
            <a:endParaRPr lang="en-US" altLang="zh-CN" sz="1100" b="0" dirty="0">
              <a:solidFill>
                <a:schemeClr val="bg1">
                  <a:lumMod val="65000"/>
                </a:schemeClr>
              </a:solidFill>
              <a:latin typeface="Calibri" pitchFamily="34" charset="0"/>
              <a:ea typeface="SimSun" pitchFamily="2" charset="-122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285999" y="5867400"/>
            <a:ext cx="1" cy="54292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>
            <a:spLocks noGrp="1" noChangeArrowheads="1"/>
          </p:cNvSpPr>
          <p:nvPr userDrawn="1"/>
        </p:nvSpPr>
        <p:spPr bwMode="auto">
          <a:xfrm>
            <a:off x="5526881" y="5827251"/>
            <a:ext cx="2321719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lvl="1" indent="-228600" defTabSz="1098550">
              <a:spcBef>
                <a:spcPct val="20000"/>
              </a:spcBef>
              <a:buAutoNum type="arabicPeriod" startAt="4"/>
            </a:pPr>
            <a:r>
              <a:rPr lang="en-US" altLang="zh-CN" sz="1100" b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Four</a:t>
            </a:r>
          </a:p>
          <a:p>
            <a:pPr marL="228600" lvl="1" indent="-228600" defTabSz="1098550">
              <a:spcBef>
                <a:spcPct val="20000"/>
              </a:spcBef>
              <a:buAutoNum type="arabicPeriod" startAt="4"/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Five</a:t>
            </a:r>
          </a:p>
          <a:p>
            <a:pPr marL="228600" lvl="1" indent="-228600" defTabSz="1098550">
              <a:spcBef>
                <a:spcPct val="20000"/>
              </a:spcBef>
              <a:buAutoNum type="arabicPeriod" startAt="4"/>
            </a:pPr>
            <a:r>
              <a:rPr lang="en-US" altLang="zh-CN" sz="1100" b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etc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6163"/>
            <a:ext cx="1295400" cy="60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8"/>
          <p:cNvSpPr>
            <a:spLocks noChangeShapeType="1"/>
          </p:cNvSpPr>
          <p:nvPr/>
        </p:nvSpPr>
        <p:spPr bwMode="auto">
          <a:xfrm>
            <a:off x="228600" y="246063"/>
            <a:ext cx="10456863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40268"/>
            <a:ext cx="159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SWOT Analysis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47650" y="588963"/>
            <a:ext cx="2286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" y="1524000"/>
            <a:ext cx="5173219" cy="1752600"/>
            <a:chOff x="228600" y="1524000"/>
            <a:chExt cx="5173219" cy="17526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644757" y="1524000"/>
              <a:ext cx="1757062" cy="17526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32000">
                  <a:srgbClr val="00B0F0"/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96024" y="1788647"/>
              <a:ext cx="1191755" cy="1107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bg1"/>
                  </a:solidFill>
                  <a:latin typeface="Verdana" pitchFamily="34" charset="0"/>
                </a:rPr>
                <a:t>S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28600" y="1524000"/>
              <a:ext cx="3412713" cy="17526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33" name="TextBox 16"/>
            <p:cNvSpPr txBox="1">
              <a:spLocks noChangeArrowheads="1"/>
            </p:cNvSpPr>
            <p:nvPr/>
          </p:nvSpPr>
          <p:spPr bwMode="auto">
            <a:xfrm>
              <a:off x="457201" y="1609726"/>
              <a:ext cx="3048000" cy="1618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/>
                <a:t>Strengths</a:t>
              </a:r>
              <a:endParaRPr lang="en-US" sz="1600" b="1" dirty="0"/>
            </a:p>
            <a:p>
              <a:endParaRPr lang="en-US" sz="1200" dirty="0"/>
            </a:p>
            <a:p>
              <a:pPr>
                <a:spcBef>
                  <a:spcPct val="20000"/>
                </a:spcBef>
                <a:buFont typeface="Arial" charset="0"/>
                <a:buChar char="•"/>
              </a:pPr>
              <a:r>
                <a:rPr lang="en-US" sz="1200" dirty="0" smtClean="0"/>
                <a:t> Characteristics that </a:t>
              </a:r>
              <a:r>
                <a:rPr lang="en-US" sz="1200" dirty="0"/>
                <a:t>give </a:t>
              </a:r>
              <a:r>
                <a:rPr lang="en-US" sz="1200" dirty="0" smtClean="0"/>
                <a:t>your business an </a:t>
              </a:r>
              <a:r>
                <a:rPr lang="en-US" sz="1200" dirty="0"/>
                <a:t>advantage over </a:t>
              </a:r>
              <a:r>
                <a:rPr lang="en-US" sz="1200" dirty="0" smtClean="0"/>
                <a:t>others</a:t>
              </a:r>
            </a:p>
            <a:p>
              <a:pPr>
                <a:spcBef>
                  <a:spcPct val="20000"/>
                </a:spcBef>
                <a:buFont typeface="Arial" charset="0"/>
                <a:buChar char="•"/>
              </a:pPr>
              <a:r>
                <a:rPr lang="en-US" sz="1200" dirty="0"/>
                <a:t> </a:t>
              </a:r>
              <a:r>
                <a:rPr lang="en-US" sz="1200" dirty="0" smtClean="0"/>
                <a:t>What is your value proposition, how does it differentiate with your competitors?</a:t>
              </a:r>
            </a:p>
            <a:p>
              <a:pPr>
                <a:spcBef>
                  <a:spcPct val="20000"/>
                </a:spcBef>
                <a:buFont typeface="Arial" charset="0"/>
                <a:buChar char="•"/>
              </a:pPr>
              <a:r>
                <a:rPr lang="en-US" sz="1200" dirty="0" smtClean="0"/>
                <a:t> What do other perceive as your strengths?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86400" y="3374060"/>
            <a:ext cx="5181600" cy="1731340"/>
            <a:chOff x="5486400" y="3374060"/>
            <a:chExt cx="5181600" cy="173134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5486400" y="3374060"/>
              <a:ext cx="1760506" cy="1722920"/>
            </a:xfrm>
            <a:prstGeom prst="rect">
              <a:avLst/>
            </a:prstGeom>
            <a:gradFill flip="none" rotWithShape="1">
              <a:gsLst>
                <a:gs pos="0">
                  <a:srgbClr val="FF5757"/>
                </a:gs>
                <a:gs pos="66250">
                  <a:srgbClr val="C00000"/>
                </a:gs>
                <a:gs pos="58000">
                  <a:srgbClr val="C00000"/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09119" y="3684852"/>
              <a:ext cx="948881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bg1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7246906" y="3374060"/>
              <a:ext cx="3421094" cy="1731340"/>
            </a:xfrm>
            <a:prstGeom prst="rect">
              <a:avLst/>
            </a:prstGeom>
            <a:solidFill>
              <a:srgbClr val="FF7D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/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7326989" y="3430106"/>
              <a:ext cx="3112411" cy="1212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/>
                <a:t>Threats</a:t>
              </a:r>
              <a:endParaRPr lang="en-US" sz="1600" b="1" dirty="0"/>
            </a:p>
            <a:p>
              <a:pPr>
                <a:spcBef>
                  <a:spcPct val="20000"/>
                </a:spcBef>
                <a:buFont typeface="Arial" charset="0"/>
                <a:buChar char="•"/>
              </a:pPr>
              <a:r>
                <a:rPr lang="en-US" sz="1200" dirty="0"/>
                <a:t> </a:t>
              </a:r>
              <a:r>
                <a:rPr lang="en-US" sz="1200" dirty="0" smtClean="0"/>
                <a:t>What are the elements </a:t>
              </a:r>
              <a:r>
                <a:rPr lang="en-US" sz="1200" dirty="0"/>
                <a:t>in the environment that could cause trouble for </a:t>
              </a:r>
              <a:r>
                <a:rPr lang="en-US" sz="1200" dirty="0" smtClean="0"/>
                <a:t>your business?</a:t>
              </a:r>
            </a:p>
            <a:p>
              <a:pPr>
                <a:spcBef>
                  <a:spcPct val="20000"/>
                </a:spcBef>
                <a:buFont typeface="Arial" charset="0"/>
                <a:buChar char="•"/>
              </a:pPr>
              <a:r>
                <a:rPr lang="en-US" sz="1200" noProof="1">
                  <a:latin typeface="Calibri" pitchFamily="34" charset="0"/>
                  <a:cs typeface="Arial" charset="0"/>
                </a:rPr>
                <a:t> </a:t>
              </a:r>
              <a:r>
                <a:rPr lang="en-US" sz="1200" noProof="1" smtClean="0">
                  <a:latin typeface="Calibri" pitchFamily="34" charset="0"/>
                  <a:cs typeface="Arial" charset="0"/>
                </a:rPr>
                <a:t>What trends or conditions may negatively impact you?</a:t>
              </a:r>
              <a:endParaRPr lang="en-US" sz="1200" noProof="1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8600" y="3374060"/>
            <a:ext cx="5173219" cy="1722920"/>
            <a:chOff x="228600" y="3374060"/>
            <a:chExt cx="5173219" cy="172292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228600" y="3374060"/>
              <a:ext cx="3416157" cy="1722920"/>
            </a:xfrm>
            <a:prstGeom prst="rect">
              <a:avLst/>
            </a:prstGeom>
            <a:solidFill>
              <a:srgbClr val="99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/>
            </a:p>
          </p:txBody>
        </p:sp>
        <p:sp>
          <p:nvSpPr>
            <p:cNvPr id="34" name="TextBox 16"/>
            <p:cNvSpPr txBox="1">
              <a:spLocks noChangeArrowheads="1"/>
            </p:cNvSpPr>
            <p:nvPr/>
          </p:nvSpPr>
          <p:spPr bwMode="auto">
            <a:xfrm>
              <a:off x="457199" y="3430106"/>
              <a:ext cx="2814907" cy="1618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/>
                <a:t>Opportunities</a:t>
              </a:r>
            </a:p>
            <a:p>
              <a:endParaRPr lang="en-US" sz="1200" dirty="0"/>
            </a:p>
            <a:p>
              <a:pPr>
                <a:spcBef>
                  <a:spcPct val="20000"/>
                </a:spcBef>
                <a:buFont typeface="Arial" charset="0"/>
                <a:buChar char="•"/>
              </a:pPr>
              <a:r>
                <a:rPr lang="en-US" sz="1200" noProof="1" smtClean="0">
                  <a:latin typeface="Calibri" pitchFamily="34" charset="0"/>
                  <a:cs typeface="Arial" charset="0"/>
                </a:rPr>
                <a:t> </a:t>
              </a:r>
              <a:r>
                <a:rPr lang="en-US" sz="1200" noProof="1" smtClean="0"/>
                <a:t>What are the elements your business could </a:t>
              </a:r>
              <a:r>
                <a:rPr lang="en-US" sz="1200" dirty="0" smtClean="0"/>
                <a:t>could </a:t>
              </a:r>
              <a:r>
                <a:rPr lang="en-US" sz="1200" dirty="0"/>
                <a:t>exploit to its </a:t>
              </a:r>
              <a:r>
                <a:rPr lang="en-US" sz="1200" dirty="0" smtClean="0"/>
                <a:t>advantage?</a:t>
              </a:r>
            </a:p>
            <a:p>
              <a:pPr>
                <a:spcBef>
                  <a:spcPct val="20000"/>
                </a:spcBef>
                <a:buFont typeface="Arial" charset="0"/>
                <a:buChar char="•"/>
              </a:pPr>
              <a:r>
                <a:rPr lang="en-US" sz="1200" dirty="0"/>
                <a:t> </a:t>
              </a:r>
              <a:r>
                <a:rPr lang="en-US" sz="1200" dirty="0" smtClean="0"/>
                <a:t>What trends, conditions that may positively impact you?</a:t>
              </a:r>
            </a:p>
            <a:p>
              <a:pPr>
                <a:spcBef>
                  <a:spcPct val="20000"/>
                </a:spcBef>
              </a:pPr>
              <a:endParaRPr lang="en-US" sz="1200" noProof="1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641313" y="3374060"/>
              <a:ext cx="1760506" cy="1722920"/>
            </a:xfrm>
            <a:prstGeom prst="rect">
              <a:avLst/>
            </a:prstGeom>
            <a:gradFill flip="none" rotWithShape="1">
              <a:gsLst>
                <a:gs pos="11000">
                  <a:srgbClr val="15FF7F"/>
                </a:gs>
                <a:gs pos="62000">
                  <a:srgbClr val="00B050"/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1129" y="3688589"/>
              <a:ext cx="1191755" cy="1107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bg1"/>
                  </a:solidFill>
                  <a:latin typeface="Verdana" pitchFamily="34" charset="0"/>
                </a:rPr>
                <a:t>O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486400" y="1524000"/>
            <a:ext cx="5181600" cy="1761020"/>
            <a:chOff x="5486400" y="1524000"/>
            <a:chExt cx="5181600" cy="17610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5486400" y="1524000"/>
              <a:ext cx="1754832" cy="176102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6424" y="1859911"/>
              <a:ext cx="1191755" cy="1107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bg1"/>
                  </a:solidFill>
                  <a:latin typeface="Verdana" pitchFamily="34" charset="0"/>
                </a:rPr>
                <a:t>W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241232" y="1524000"/>
              <a:ext cx="3426768" cy="17610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/>
            </a:p>
          </p:txBody>
        </p:sp>
        <p:sp>
          <p:nvSpPr>
            <p:cNvPr id="38" name="TextBox 16"/>
            <p:cNvSpPr txBox="1">
              <a:spLocks noChangeArrowheads="1"/>
            </p:cNvSpPr>
            <p:nvPr/>
          </p:nvSpPr>
          <p:spPr bwMode="auto">
            <a:xfrm>
              <a:off x="7326989" y="1609726"/>
              <a:ext cx="3274336" cy="1434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/>
                <a:t>Weaknesses</a:t>
              </a:r>
            </a:p>
            <a:p>
              <a:endParaRPr lang="en-US" sz="1200" dirty="0"/>
            </a:p>
            <a:p>
              <a:pPr>
                <a:spcBef>
                  <a:spcPct val="20000"/>
                </a:spcBef>
                <a:buFont typeface="Arial" charset="0"/>
                <a:buChar char="•"/>
              </a:pPr>
              <a:r>
                <a:rPr lang="en-US" sz="1200" dirty="0" smtClean="0"/>
                <a:t> Characteristics </a:t>
              </a:r>
              <a:r>
                <a:rPr lang="en-US" sz="1200" dirty="0"/>
                <a:t>that place the business </a:t>
              </a:r>
              <a:r>
                <a:rPr lang="en-US" sz="1200" dirty="0" smtClean="0"/>
                <a:t>at </a:t>
              </a:r>
              <a:r>
                <a:rPr lang="en-US" sz="1200" dirty="0"/>
                <a:t>a disadvantage relative to </a:t>
              </a:r>
              <a:r>
                <a:rPr lang="en-US" sz="1200" dirty="0" smtClean="0"/>
                <a:t>others</a:t>
              </a:r>
            </a:p>
            <a:p>
              <a:pPr>
                <a:spcBef>
                  <a:spcPct val="20000"/>
                </a:spcBef>
                <a:buFont typeface="Arial" charset="0"/>
                <a:buChar char="•"/>
              </a:pPr>
              <a:r>
                <a:rPr lang="en-US" sz="1200" noProof="1" smtClean="0">
                  <a:latin typeface="Calibri" pitchFamily="34" charset="0"/>
                  <a:cs typeface="Arial" charset="0"/>
                </a:rPr>
                <a:t> What do your competitors do better than you? </a:t>
              </a:r>
            </a:p>
            <a:p>
              <a:pPr hangingPunct="1">
                <a:lnSpc>
                  <a:spcPct val="100000"/>
                </a:lnSpc>
                <a:spcBef>
                  <a:spcPct val="20000"/>
                </a:spcBef>
                <a:buClrTx/>
                <a:buSzTx/>
                <a:buFont typeface="Arial" charset="0"/>
                <a:buChar char="•"/>
              </a:pPr>
              <a:r>
                <a:rPr lang="en-US" sz="1200" noProof="1">
                  <a:latin typeface="Calibri" pitchFamily="34" charset="0"/>
                  <a:cs typeface="Arial" charset="0"/>
                </a:rPr>
                <a:t> </a:t>
              </a:r>
              <a:r>
                <a:rPr lang="en-US" sz="1200" noProof="1" smtClean="0">
                  <a:latin typeface="Calibri" pitchFamily="34" charset="0"/>
                  <a:cs typeface="Arial" charset="0"/>
                </a:rPr>
                <a:t>What do others perceive as your weaknesses?</a:t>
              </a:r>
              <a:endParaRPr lang="en-US" sz="1200" noProof="1">
                <a:latin typeface="Calibri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926" y="2758540"/>
            <a:ext cx="944542" cy="1080711"/>
          </a:xfrm>
          <a:prstGeom prst="rect">
            <a:avLst/>
          </a:prstGeom>
        </p:spPr>
      </p:pic>
      <p:sp>
        <p:nvSpPr>
          <p:cNvPr id="9" name="Donut 8"/>
          <p:cNvSpPr/>
          <p:nvPr/>
        </p:nvSpPr>
        <p:spPr>
          <a:xfrm>
            <a:off x="4160597" y="1981200"/>
            <a:ext cx="2743200" cy="2743200"/>
          </a:xfrm>
          <a:prstGeom prst="donut">
            <a:avLst>
              <a:gd name="adj" fmla="val 2301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u="sng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6200" y="1295400"/>
            <a:ext cx="5249419" cy="1763838"/>
            <a:chOff x="76200" y="1143000"/>
            <a:chExt cx="5249419" cy="1763838"/>
          </a:xfrm>
        </p:grpSpPr>
        <p:sp>
          <p:nvSpPr>
            <p:cNvPr id="6" name="Rectangle 5"/>
            <p:cNvSpPr/>
            <p:nvPr/>
          </p:nvSpPr>
          <p:spPr bwMode="auto">
            <a:xfrm flipH="1">
              <a:off x="76200" y="1154238"/>
              <a:ext cx="3505200" cy="172292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8000">
                  <a:schemeClr val="bg1">
                    <a:lumMod val="85000"/>
                    <a:alpha val="61000"/>
                  </a:schemeClr>
                </a:gs>
              </a:gsLst>
              <a:lin ang="2700000" scaled="1"/>
              <a:tileRect/>
            </a:gra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68557" y="1143000"/>
              <a:ext cx="1757062" cy="1752600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530600" y="1154238"/>
              <a:ext cx="766462" cy="1752600"/>
            </a:xfrm>
            <a:custGeom>
              <a:avLst/>
              <a:gdLst>
                <a:gd name="connsiteX0" fmla="*/ 0 w 1757062"/>
                <a:gd name="connsiteY0" fmla="*/ 0 h 1752600"/>
                <a:gd name="connsiteX1" fmla="*/ 1757062 w 1757062"/>
                <a:gd name="connsiteY1" fmla="*/ 0 h 1752600"/>
                <a:gd name="connsiteX2" fmla="*/ 1757062 w 1757062"/>
                <a:gd name="connsiteY2" fmla="*/ 1752600 h 1752600"/>
                <a:gd name="connsiteX3" fmla="*/ 0 w 1757062"/>
                <a:gd name="connsiteY3" fmla="*/ 1752600 h 1752600"/>
                <a:gd name="connsiteX4" fmla="*/ 0 w 1757062"/>
                <a:gd name="connsiteY4" fmla="*/ 0 h 1752600"/>
                <a:gd name="connsiteX0" fmla="*/ 0 w 1757062"/>
                <a:gd name="connsiteY0" fmla="*/ 0 h 1752600"/>
                <a:gd name="connsiteX1" fmla="*/ 1757062 w 1757062"/>
                <a:gd name="connsiteY1" fmla="*/ 0 h 1752600"/>
                <a:gd name="connsiteX2" fmla="*/ 0 w 1757062"/>
                <a:gd name="connsiteY2" fmla="*/ 1752600 h 1752600"/>
                <a:gd name="connsiteX3" fmla="*/ 0 w 1757062"/>
                <a:gd name="connsiteY3" fmla="*/ 0 h 175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062" h="1752600">
                  <a:moveTo>
                    <a:pt x="0" y="0"/>
                  </a:moveTo>
                  <a:lnTo>
                    <a:pt x="1757062" y="0"/>
                  </a:lnTo>
                  <a:lnTo>
                    <a:pt x="0" y="1752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96024" y="1407647"/>
              <a:ext cx="1191755" cy="1107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bg1"/>
                  </a:solidFill>
                  <a:latin typeface="Verdana" pitchFamily="34" charset="0"/>
                </a:rPr>
                <a:t>S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38800" y="1295400"/>
            <a:ext cx="5173694" cy="1761020"/>
            <a:chOff x="5638800" y="1143000"/>
            <a:chExt cx="5173694" cy="1761020"/>
          </a:xfrm>
        </p:grpSpPr>
        <p:sp>
          <p:nvSpPr>
            <p:cNvPr id="5" name="Rectangle 4"/>
            <p:cNvSpPr/>
            <p:nvPr/>
          </p:nvSpPr>
          <p:spPr bwMode="auto">
            <a:xfrm>
              <a:off x="7399306" y="1162050"/>
              <a:ext cx="3413188" cy="172292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8000">
                  <a:schemeClr val="bg1">
                    <a:lumMod val="85000"/>
                    <a:alpha val="61000"/>
                  </a:schemeClr>
                </a:gs>
              </a:gsLst>
              <a:lin ang="2700000" scaled="1"/>
              <a:tileRect/>
            </a:gra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1143000"/>
              <a:ext cx="1754832" cy="1761020"/>
            </a:xfrm>
            <a:prstGeom prst="rect">
              <a:avLst/>
            </a:prstGeom>
            <a:solidFill>
              <a:srgbClr val="FF5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Rectangle 17"/>
            <p:cNvSpPr/>
            <p:nvPr/>
          </p:nvSpPr>
          <p:spPr bwMode="auto">
            <a:xfrm>
              <a:off x="5654195" y="1143000"/>
              <a:ext cx="766462" cy="1752600"/>
            </a:xfrm>
            <a:custGeom>
              <a:avLst/>
              <a:gdLst>
                <a:gd name="connsiteX0" fmla="*/ 0 w 1757062"/>
                <a:gd name="connsiteY0" fmla="*/ 0 h 1752600"/>
                <a:gd name="connsiteX1" fmla="*/ 1757062 w 1757062"/>
                <a:gd name="connsiteY1" fmla="*/ 0 h 1752600"/>
                <a:gd name="connsiteX2" fmla="*/ 1757062 w 1757062"/>
                <a:gd name="connsiteY2" fmla="*/ 1752600 h 1752600"/>
                <a:gd name="connsiteX3" fmla="*/ 0 w 1757062"/>
                <a:gd name="connsiteY3" fmla="*/ 1752600 h 1752600"/>
                <a:gd name="connsiteX4" fmla="*/ 0 w 1757062"/>
                <a:gd name="connsiteY4" fmla="*/ 0 h 1752600"/>
                <a:gd name="connsiteX0" fmla="*/ 0 w 1757062"/>
                <a:gd name="connsiteY0" fmla="*/ 0 h 1752600"/>
                <a:gd name="connsiteX1" fmla="*/ 1757062 w 1757062"/>
                <a:gd name="connsiteY1" fmla="*/ 0 h 1752600"/>
                <a:gd name="connsiteX2" fmla="*/ 0 w 1757062"/>
                <a:gd name="connsiteY2" fmla="*/ 1752600 h 1752600"/>
                <a:gd name="connsiteX3" fmla="*/ 0 w 1757062"/>
                <a:gd name="connsiteY3" fmla="*/ 0 h 175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062" h="1752600">
                  <a:moveTo>
                    <a:pt x="0" y="0"/>
                  </a:moveTo>
                  <a:lnTo>
                    <a:pt x="1757062" y="0"/>
                  </a:lnTo>
                  <a:lnTo>
                    <a:pt x="0" y="1752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43600" y="1406604"/>
              <a:ext cx="1191755" cy="1107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bg1"/>
                  </a:solidFill>
                  <a:latin typeface="Verdana" pitchFamily="34" charset="0"/>
                </a:rPr>
                <a:t>W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38800" y="3352800"/>
            <a:ext cx="5181600" cy="1752600"/>
            <a:chOff x="5638800" y="3200400"/>
            <a:chExt cx="5181600" cy="1752600"/>
          </a:xfrm>
        </p:grpSpPr>
        <p:sp>
          <p:nvSpPr>
            <p:cNvPr id="4" name="Rectangle 3"/>
            <p:cNvSpPr/>
            <p:nvPr/>
          </p:nvSpPr>
          <p:spPr bwMode="auto">
            <a:xfrm>
              <a:off x="7399306" y="3221660"/>
              <a:ext cx="3421094" cy="172292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8000">
                  <a:schemeClr val="bg1">
                    <a:lumMod val="85000"/>
                    <a:alpha val="61000"/>
                  </a:schemeClr>
                </a:gs>
              </a:gsLst>
              <a:lin ang="2700000" scaled="1"/>
              <a:tileRect/>
            </a:gra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638800" y="3221660"/>
              <a:ext cx="1760506" cy="172292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Rectangle 17"/>
            <p:cNvSpPr/>
            <p:nvPr/>
          </p:nvSpPr>
          <p:spPr bwMode="auto">
            <a:xfrm>
              <a:off x="5654195" y="3200400"/>
              <a:ext cx="766462" cy="1752600"/>
            </a:xfrm>
            <a:custGeom>
              <a:avLst/>
              <a:gdLst>
                <a:gd name="connsiteX0" fmla="*/ 0 w 1757062"/>
                <a:gd name="connsiteY0" fmla="*/ 0 h 1752600"/>
                <a:gd name="connsiteX1" fmla="*/ 1757062 w 1757062"/>
                <a:gd name="connsiteY1" fmla="*/ 0 h 1752600"/>
                <a:gd name="connsiteX2" fmla="*/ 1757062 w 1757062"/>
                <a:gd name="connsiteY2" fmla="*/ 1752600 h 1752600"/>
                <a:gd name="connsiteX3" fmla="*/ 0 w 1757062"/>
                <a:gd name="connsiteY3" fmla="*/ 1752600 h 1752600"/>
                <a:gd name="connsiteX4" fmla="*/ 0 w 1757062"/>
                <a:gd name="connsiteY4" fmla="*/ 0 h 1752600"/>
                <a:gd name="connsiteX0" fmla="*/ 0 w 1757062"/>
                <a:gd name="connsiteY0" fmla="*/ 0 h 1752600"/>
                <a:gd name="connsiteX1" fmla="*/ 1757062 w 1757062"/>
                <a:gd name="connsiteY1" fmla="*/ 0 h 1752600"/>
                <a:gd name="connsiteX2" fmla="*/ 0 w 1757062"/>
                <a:gd name="connsiteY2" fmla="*/ 1752600 h 1752600"/>
                <a:gd name="connsiteX3" fmla="*/ 0 w 1757062"/>
                <a:gd name="connsiteY3" fmla="*/ 0 h 175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062" h="1752600">
                  <a:moveTo>
                    <a:pt x="0" y="0"/>
                  </a:moveTo>
                  <a:lnTo>
                    <a:pt x="1757062" y="0"/>
                  </a:lnTo>
                  <a:lnTo>
                    <a:pt x="0" y="1752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37719" y="3529122"/>
              <a:ext cx="948881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bg1"/>
                  </a:solidFill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3352800"/>
            <a:ext cx="5249419" cy="1752600"/>
            <a:chOff x="76200" y="3200400"/>
            <a:chExt cx="5249419" cy="1752600"/>
          </a:xfrm>
        </p:grpSpPr>
        <p:sp>
          <p:nvSpPr>
            <p:cNvPr id="7" name="Rectangle 6"/>
            <p:cNvSpPr/>
            <p:nvPr/>
          </p:nvSpPr>
          <p:spPr bwMode="auto">
            <a:xfrm flipH="1">
              <a:off x="76200" y="3230080"/>
              <a:ext cx="3505200" cy="172292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8000">
                  <a:schemeClr val="bg1">
                    <a:lumMod val="85000"/>
                    <a:alpha val="61000"/>
                  </a:schemeClr>
                </a:gs>
              </a:gsLst>
              <a:lin ang="2700000" scaled="1"/>
              <a:tileRect/>
            </a:gra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565113" y="3221660"/>
              <a:ext cx="1760506" cy="172292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" name="Rectangle 17"/>
            <p:cNvSpPr/>
            <p:nvPr/>
          </p:nvSpPr>
          <p:spPr bwMode="auto">
            <a:xfrm>
              <a:off x="3565113" y="3200400"/>
              <a:ext cx="766462" cy="1752600"/>
            </a:xfrm>
            <a:custGeom>
              <a:avLst/>
              <a:gdLst>
                <a:gd name="connsiteX0" fmla="*/ 0 w 1757062"/>
                <a:gd name="connsiteY0" fmla="*/ 0 h 1752600"/>
                <a:gd name="connsiteX1" fmla="*/ 1757062 w 1757062"/>
                <a:gd name="connsiteY1" fmla="*/ 0 h 1752600"/>
                <a:gd name="connsiteX2" fmla="*/ 1757062 w 1757062"/>
                <a:gd name="connsiteY2" fmla="*/ 1752600 h 1752600"/>
                <a:gd name="connsiteX3" fmla="*/ 0 w 1757062"/>
                <a:gd name="connsiteY3" fmla="*/ 1752600 h 1752600"/>
                <a:gd name="connsiteX4" fmla="*/ 0 w 1757062"/>
                <a:gd name="connsiteY4" fmla="*/ 0 h 1752600"/>
                <a:gd name="connsiteX0" fmla="*/ 0 w 1757062"/>
                <a:gd name="connsiteY0" fmla="*/ 0 h 1752600"/>
                <a:gd name="connsiteX1" fmla="*/ 1757062 w 1757062"/>
                <a:gd name="connsiteY1" fmla="*/ 0 h 1752600"/>
                <a:gd name="connsiteX2" fmla="*/ 0 w 1757062"/>
                <a:gd name="connsiteY2" fmla="*/ 1752600 h 1752600"/>
                <a:gd name="connsiteX3" fmla="*/ 0 w 1757062"/>
                <a:gd name="connsiteY3" fmla="*/ 0 h 175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062" h="1752600">
                  <a:moveTo>
                    <a:pt x="0" y="0"/>
                  </a:moveTo>
                  <a:lnTo>
                    <a:pt x="1757062" y="0"/>
                  </a:lnTo>
                  <a:lnTo>
                    <a:pt x="0" y="1752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01129" y="3540204"/>
              <a:ext cx="1191755" cy="11079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bg1"/>
                  </a:solidFill>
                  <a:latin typeface="Verdana" pitchFamily="34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54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>
          <a:xfrm>
            <a:off x="304800" y="895330"/>
            <a:ext cx="5145337" cy="22699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5638800" y="885400"/>
            <a:ext cx="5145337" cy="22699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5638800" y="3370260"/>
            <a:ext cx="5145337" cy="22699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304799" y="3357560"/>
            <a:ext cx="5145337" cy="22699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6" name="Group 115"/>
          <p:cNvGrpSpPr/>
          <p:nvPr/>
        </p:nvGrpSpPr>
        <p:grpSpPr>
          <a:xfrm>
            <a:off x="674544" y="3048000"/>
            <a:ext cx="3809998" cy="990600"/>
            <a:chOff x="674544" y="2954340"/>
            <a:chExt cx="3809998" cy="990600"/>
          </a:xfrm>
        </p:grpSpPr>
        <p:grpSp>
          <p:nvGrpSpPr>
            <p:cNvPr id="117" name="Group 116"/>
            <p:cNvGrpSpPr/>
            <p:nvPr/>
          </p:nvGrpSpPr>
          <p:grpSpPr>
            <a:xfrm>
              <a:off x="674544" y="2954340"/>
              <a:ext cx="3809998" cy="990600"/>
              <a:chOff x="2590799" y="2679220"/>
              <a:chExt cx="3962400" cy="1447800"/>
            </a:xfrm>
          </p:grpSpPr>
          <p:sp>
            <p:nvSpPr>
              <p:cNvPr id="120" name="Rounded Rectangle 119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gradFill flip="none" rotWithShape="1">
                <a:gsLst>
                  <a:gs pos="0">
                    <a:srgbClr val="00B050"/>
                  </a:gs>
                  <a:gs pos="98000">
                    <a:schemeClr val="accent3">
                      <a:lumMod val="5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gradFill flip="none" rotWithShape="1">
                <a:gsLst>
                  <a:gs pos="0">
                    <a:srgbClr val="00B050"/>
                  </a:gs>
                  <a:gs pos="87000">
                    <a:srgbClr val="92D050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118" name="Rounded Rectangle 58"/>
            <p:cNvSpPr/>
            <p:nvPr/>
          </p:nvSpPr>
          <p:spPr>
            <a:xfrm>
              <a:off x="674544" y="29543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40131" y="3137884"/>
              <a:ext cx="2609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+mj-lt"/>
                </a:rPr>
                <a:t>OPPORTUNITIES</a:t>
              </a:r>
              <a:endParaRPr lang="fr-FR" sz="28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674544" y="838200"/>
            <a:ext cx="3809998" cy="990600"/>
            <a:chOff x="674544" y="820740"/>
            <a:chExt cx="3809998" cy="990600"/>
          </a:xfrm>
        </p:grpSpPr>
        <p:grpSp>
          <p:nvGrpSpPr>
            <p:cNvPr id="123" name="Group 122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126" name="Rounded Rectangle 125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gradFill flip="none" rotWithShape="1">
                <a:gsLst>
                  <a:gs pos="0">
                    <a:srgbClr val="0070C0"/>
                  </a:gs>
                  <a:gs pos="98000">
                    <a:schemeClr val="accent5">
                      <a:lumMod val="5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Rounded Rectangle 126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gradFill flip="none" rotWithShape="1">
                <a:gsLst>
                  <a:gs pos="0">
                    <a:schemeClr val="accent5">
                      <a:lumMod val="75000"/>
                    </a:schemeClr>
                  </a:gs>
                  <a:gs pos="87000">
                    <a:srgbClr val="00B0F0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124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040132" y="968675"/>
              <a:ext cx="19443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+mj-lt"/>
                </a:rPr>
                <a:t>STRENGHTS</a:t>
              </a:r>
              <a:endParaRPr lang="fr-FR" sz="28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6107258" y="838200"/>
            <a:ext cx="3809998" cy="990600"/>
            <a:chOff x="6107258" y="820740"/>
            <a:chExt cx="3809998" cy="990600"/>
          </a:xfrm>
        </p:grpSpPr>
        <p:grpSp>
          <p:nvGrpSpPr>
            <p:cNvPr id="129" name="Group 128"/>
            <p:cNvGrpSpPr/>
            <p:nvPr/>
          </p:nvGrpSpPr>
          <p:grpSpPr>
            <a:xfrm>
              <a:off x="6107258" y="820740"/>
              <a:ext cx="3809998" cy="990600"/>
              <a:chOff x="2590799" y="2679220"/>
              <a:chExt cx="3962400" cy="1447800"/>
            </a:xfrm>
          </p:grpSpPr>
          <p:sp>
            <p:nvSpPr>
              <p:cNvPr id="132" name="Rounded Rectangle 131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68000">
                    <a:srgbClr val="FFC000"/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gradFill flip="none" rotWithShape="1">
                <a:gsLst>
                  <a:gs pos="0">
                    <a:srgbClr val="FF9900"/>
                  </a:gs>
                  <a:gs pos="87000">
                    <a:srgbClr val="FFDA65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130" name="Rounded Rectangle 58"/>
            <p:cNvSpPr/>
            <p:nvPr/>
          </p:nvSpPr>
          <p:spPr>
            <a:xfrm>
              <a:off x="6107258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564456" y="968675"/>
              <a:ext cx="21850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+mj-lt"/>
                </a:rPr>
                <a:t>WEAKNESSES</a:t>
              </a:r>
              <a:endParaRPr lang="fr-FR" sz="28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061128" y="3048000"/>
            <a:ext cx="3809998" cy="990600"/>
            <a:chOff x="6061128" y="2954340"/>
            <a:chExt cx="3809998" cy="990600"/>
          </a:xfrm>
        </p:grpSpPr>
        <p:grpSp>
          <p:nvGrpSpPr>
            <p:cNvPr id="135" name="Group 134"/>
            <p:cNvGrpSpPr/>
            <p:nvPr/>
          </p:nvGrpSpPr>
          <p:grpSpPr>
            <a:xfrm>
              <a:off x="6061128" y="2954340"/>
              <a:ext cx="3809998" cy="990600"/>
              <a:chOff x="2590799" y="2679220"/>
              <a:chExt cx="3962400" cy="1447800"/>
            </a:xfrm>
          </p:grpSpPr>
          <p:sp>
            <p:nvSpPr>
              <p:cNvPr id="138" name="Rounded Rectangle 137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gradFill flip="none" rotWithShape="1">
                <a:gsLst>
                  <a:gs pos="0">
                    <a:srgbClr val="C00000"/>
                  </a:gs>
                  <a:gs pos="98000">
                    <a:schemeClr val="accent5">
                      <a:lumMod val="5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gradFill flip="none" rotWithShape="1">
                <a:gsLst>
                  <a:gs pos="0">
                    <a:srgbClr val="C00000"/>
                  </a:gs>
                  <a:gs pos="87000">
                    <a:srgbClr val="FF3300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136" name="Rounded Rectangle 58"/>
            <p:cNvSpPr/>
            <p:nvPr/>
          </p:nvSpPr>
          <p:spPr>
            <a:xfrm>
              <a:off x="6061128" y="29543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564456" y="3137884"/>
              <a:ext cx="149701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+mj-lt"/>
                </a:rPr>
                <a:t>THREATS</a:t>
              </a:r>
              <a:endParaRPr lang="fr-FR" sz="28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98363" y="719467"/>
            <a:ext cx="5251774" cy="2438399"/>
            <a:chOff x="198363" y="838201"/>
            <a:chExt cx="5251774" cy="2438399"/>
          </a:xfrm>
        </p:grpSpPr>
        <p:sp>
          <p:nvSpPr>
            <p:cNvPr id="20" name="Rectangle 19"/>
            <p:cNvSpPr/>
            <p:nvPr/>
          </p:nvSpPr>
          <p:spPr>
            <a:xfrm>
              <a:off x="304800" y="877869"/>
              <a:ext cx="5145337" cy="2398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304800" y="838201"/>
              <a:ext cx="1295400" cy="1164583"/>
              <a:chOff x="304800" y="838201"/>
              <a:chExt cx="1295400" cy="1164583"/>
            </a:xfr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</p:grpSpPr>
          <p:sp>
            <p:nvSpPr>
              <p:cNvPr id="28" name="Diagonal Stripe 27"/>
              <p:cNvSpPr/>
              <p:nvPr/>
            </p:nvSpPr>
            <p:spPr>
              <a:xfrm>
                <a:off x="304800" y="877870"/>
                <a:ext cx="1295400" cy="1124914"/>
              </a:xfrm>
              <a:prstGeom prst="diagStrip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 rot="19202037">
              <a:off x="198363" y="1124728"/>
              <a:ext cx="11899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STRENGHTS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486400" y="729525"/>
            <a:ext cx="5203136" cy="2428341"/>
            <a:chOff x="5464864" y="848259"/>
            <a:chExt cx="5203136" cy="2428341"/>
          </a:xfrm>
        </p:grpSpPr>
        <p:sp>
          <p:nvSpPr>
            <p:cNvPr id="19" name="Rectangle 18"/>
            <p:cNvSpPr/>
            <p:nvPr/>
          </p:nvSpPr>
          <p:spPr>
            <a:xfrm>
              <a:off x="5588000" y="877870"/>
              <a:ext cx="5080000" cy="23987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5588000" y="848259"/>
              <a:ext cx="1295400" cy="1154525"/>
              <a:chOff x="304800" y="838201"/>
              <a:chExt cx="1295400" cy="1154525"/>
            </a:xfrm>
            <a:gradFill>
              <a:gsLst>
                <a:gs pos="74000">
                  <a:srgbClr val="FF9900"/>
                </a:gs>
                <a:gs pos="7000">
                  <a:srgbClr val="FFDA65"/>
                </a:gs>
              </a:gsLst>
              <a:path path="circle">
                <a:fillToRect t="100000" r="100000"/>
              </a:path>
            </a:gradFill>
          </p:grpSpPr>
          <p:sp>
            <p:nvSpPr>
              <p:cNvPr id="38" name="Diagonal Stripe 37"/>
              <p:cNvSpPr/>
              <p:nvPr/>
            </p:nvSpPr>
            <p:spPr>
              <a:xfrm>
                <a:off x="304800" y="867812"/>
                <a:ext cx="1295400" cy="1124914"/>
              </a:xfrm>
              <a:prstGeom prst="diagStrip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Rectangle 49"/>
            <p:cNvSpPr/>
            <p:nvPr/>
          </p:nvSpPr>
          <p:spPr>
            <a:xfrm rot="19202037">
              <a:off x="5464864" y="1132422"/>
              <a:ext cx="1260602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" b="1" dirty="0" smtClean="0">
                  <a:solidFill>
                    <a:schemeClr val="bg1"/>
                  </a:solidFill>
                </a:rPr>
                <a:t>WEAKNESSES</a:t>
              </a:r>
              <a:endParaRPr lang="fr-FR" sz="1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609536" y="3263045"/>
            <a:ext cx="5080000" cy="2451955"/>
            <a:chOff x="5588000" y="3263045"/>
            <a:chExt cx="5080000" cy="2451955"/>
          </a:xfrm>
        </p:grpSpPr>
        <p:sp>
          <p:nvSpPr>
            <p:cNvPr id="21" name="Rectangle 20"/>
            <p:cNvSpPr/>
            <p:nvPr/>
          </p:nvSpPr>
          <p:spPr>
            <a:xfrm>
              <a:off x="5588000" y="3292656"/>
              <a:ext cx="5080000" cy="2422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5588000" y="3263045"/>
              <a:ext cx="1295400" cy="1154525"/>
              <a:chOff x="286317" y="838201"/>
              <a:chExt cx="1295400" cy="1154525"/>
            </a:xfrm>
            <a:gradFill>
              <a:gsLst>
                <a:gs pos="74000">
                  <a:srgbClr val="C00000"/>
                </a:gs>
                <a:gs pos="7000">
                  <a:srgbClr val="FF3300"/>
                </a:gs>
              </a:gsLst>
              <a:path path="circle">
                <a:fillToRect t="100000" r="100000"/>
              </a:path>
            </a:gradFill>
          </p:grpSpPr>
          <p:sp>
            <p:nvSpPr>
              <p:cNvPr id="46" name="Diagonal Stripe 45"/>
              <p:cNvSpPr/>
              <p:nvPr/>
            </p:nvSpPr>
            <p:spPr>
              <a:xfrm>
                <a:off x="286317" y="867812"/>
                <a:ext cx="1295400" cy="1124914"/>
              </a:xfrm>
              <a:prstGeom prst="diagStrip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Rectangle 50"/>
            <p:cNvSpPr/>
            <p:nvPr/>
          </p:nvSpPr>
          <p:spPr>
            <a:xfrm rot="19202037">
              <a:off x="5600325" y="3547338"/>
              <a:ext cx="9345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THREATS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656" y="3234067"/>
            <a:ext cx="5443481" cy="2480933"/>
            <a:chOff x="6656" y="3234067"/>
            <a:chExt cx="5443481" cy="2480933"/>
          </a:xfrm>
        </p:grpSpPr>
        <p:sp>
          <p:nvSpPr>
            <p:cNvPr id="22" name="Rectangle 21"/>
            <p:cNvSpPr/>
            <p:nvPr/>
          </p:nvSpPr>
          <p:spPr>
            <a:xfrm>
              <a:off x="264863" y="3292656"/>
              <a:ext cx="5185274" cy="2422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64863" y="3234067"/>
              <a:ext cx="1295400" cy="1187229"/>
              <a:chOff x="304800" y="838201"/>
              <a:chExt cx="1295400" cy="1187229"/>
            </a:xfrm>
            <a:gradFill>
              <a:gsLst>
                <a:gs pos="62000">
                  <a:srgbClr val="00B050"/>
                </a:gs>
                <a:gs pos="7000">
                  <a:srgbClr val="92D050"/>
                </a:gs>
              </a:gsLst>
              <a:path path="circle">
                <a:fillToRect t="100000" r="100000"/>
              </a:path>
            </a:gradFill>
          </p:grpSpPr>
          <p:sp>
            <p:nvSpPr>
              <p:cNvPr id="42" name="Diagonal Stripe 41"/>
              <p:cNvSpPr/>
              <p:nvPr/>
            </p:nvSpPr>
            <p:spPr>
              <a:xfrm>
                <a:off x="304800" y="900516"/>
                <a:ext cx="1295400" cy="1124914"/>
              </a:xfrm>
              <a:prstGeom prst="diagStrip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Rectangle 51"/>
            <p:cNvSpPr/>
            <p:nvPr/>
          </p:nvSpPr>
          <p:spPr>
            <a:xfrm rot="19202037">
              <a:off x="6656" y="3563131"/>
              <a:ext cx="1484189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" b="1" dirty="0" smtClean="0">
                  <a:solidFill>
                    <a:schemeClr val="bg1"/>
                  </a:solidFill>
                </a:rPr>
                <a:t>OPPORTUNITIES</a:t>
              </a:r>
              <a:endParaRPr lang="fr-FR" sz="15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676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1461" y="1101912"/>
            <a:ext cx="5185569" cy="2250888"/>
          </a:xfrm>
          <a:prstGeom prst="roundRect">
            <a:avLst>
              <a:gd name="adj" fmla="val 6995"/>
            </a:avLst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66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548311" y="1101913"/>
            <a:ext cx="5137151" cy="2250888"/>
          </a:xfrm>
          <a:prstGeom prst="roundRect">
            <a:avLst>
              <a:gd name="adj" fmla="val 6995"/>
            </a:avLst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66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548311" y="3464112"/>
            <a:ext cx="5137152" cy="2250888"/>
          </a:xfrm>
          <a:prstGeom prst="roundRect">
            <a:avLst>
              <a:gd name="adj" fmla="val 6995"/>
            </a:avLst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66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90511" y="3464112"/>
            <a:ext cx="5166519" cy="2250888"/>
          </a:xfrm>
          <a:prstGeom prst="roundRect">
            <a:avLst>
              <a:gd name="adj" fmla="val 6995"/>
            </a:avLst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66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71462" y="3459648"/>
            <a:ext cx="5185568" cy="389077"/>
          </a:xfrm>
          <a:prstGeom prst="roundRect">
            <a:avLst/>
          </a:prstGeom>
          <a:gradFill>
            <a:gsLst>
              <a:gs pos="17000">
                <a:srgbClr val="92D050"/>
              </a:gs>
              <a:gs pos="73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+mj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48311" y="3459648"/>
            <a:ext cx="5137151" cy="389077"/>
          </a:xfrm>
          <a:prstGeom prst="roundRect">
            <a:avLst/>
          </a:prstGeom>
          <a:gradFill>
            <a:gsLst>
              <a:gs pos="30000">
                <a:srgbClr val="FF7D7D"/>
              </a:gs>
              <a:gs pos="100000">
                <a:srgbClr val="CC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57862" y="3424535"/>
            <a:ext cx="1378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THREATS 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6262" y="3424535"/>
            <a:ext cx="2262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OPPORTUNITIES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71461" y="1101913"/>
            <a:ext cx="5185569" cy="389077"/>
          </a:xfrm>
          <a:prstGeom prst="roundRect">
            <a:avLst/>
          </a:prstGeom>
          <a:gradFill>
            <a:gsLst>
              <a:gs pos="94000">
                <a:schemeClr val="accent5">
                  <a:lumMod val="75000"/>
                </a:schemeClr>
              </a:gs>
              <a:gs pos="44000">
                <a:srgbClr val="00B0F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548312" y="1101913"/>
            <a:ext cx="5119688" cy="389077"/>
          </a:xfrm>
          <a:prstGeom prst="roundRect">
            <a:avLst/>
          </a:prstGeom>
          <a:gradFill>
            <a:gsLst>
              <a:gs pos="49000">
                <a:srgbClr val="FFC000"/>
              </a:gs>
              <a:gs pos="8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5316" y="1076980"/>
            <a:ext cx="1691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STRENGHTS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57862" y="1066800"/>
            <a:ext cx="189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WEAKNESSES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28600" y="246063"/>
            <a:ext cx="10456863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sp>
        <p:nvSpPr>
          <p:cNvPr id="43" name="TextBox 16"/>
          <p:cNvSpPr txBox="1">
            <a:spLocks noChangeArrowheads="1"/>
          </p:cNvSpPr>
          <p:nvPr/>
        </p:nvSpPr>
        <p:spPr bwMode="auto">
          <a:xfrm>
            <a:off x="500062" y="1627347"/>
            <a:ext cx="48006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600" dirty="0" smtClean="0">
                <a:latin typeface="+mj-lt"/>
              </a:rPr>
              <a:t> Characteristics that </a:t>
            </a:r>
            <a:r>
              <a:rPr lang="en-US" sz="1600" dirty="0">
                <a:latin typeface="+mj-lt"/>
              </a:rPr>
              <a:t>give </a:t>
            </a:r>
            <a:r>
              <a:rPr lang="en-US" sz="1600" dirty="0" smtClean="0">
                <a:latin typeface="+mj-lt"/>
              </a:rPr>
              <a:t>your business an </a:t>
            </a:r>
            <a:r>
              <a:rPr lang="en-US" sz="1600" dirty="0">
                <a:latin typeface="+mj-lt"/>
              </a:rPr>
              <a:t>advantage over </a:t>
            </a:r>
            <a:r>
              <a:rPr lang="en-US" sz="1600" dirty="0" smtClean="0">
                <a:latin typeface="+mj-lt"/>
              </a:rPr>
              <a:t>others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What is your value proposition, how does it differentiate with your competitors?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600" dirty="0" smtClean="0">
                <a:latin typeface="+mj-lt"/>
              </a:rPr>
              <a:t> What do other perceive as your strengths?</a:t>
            </a:r>
          </a:p>
        </p:txBody>
      </p:sp>
      <p:sp>
        <p:nvSpPr>
          <p:cNvPr id="44" name="TextBox 16"/>
          <p:cNvSpPr txBox="1">
            <a:spLocks noChangeArrowheads="1"/>
          </p:cNvSpPr>
          <p:nvPr/>
        </p:nvSpPr>
        <p:spPr bwMode="auto">
          <a:xfrm>
            <a:off x="5681662" y="1608451"/>
            <a:ext cx="4986338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600" dirty="0" smtClean="0">
                <a:latin typeface="+mj-lt"/>
              </a:rPr>
              <a:t> Characteristics </a:t>
            </a:r>
            <a:r>
              <a:rPr lang="en-US" sz="1600" dirty="0">
                <a:latin typeface="+mj-lt"/>
              </a:rPr>
              <a:t>that place the business </a:t>
            </a:r>
            <a:r>
              <a:rPr lang="en-US" sz="1600" dirty="0" smtClean="0">
                <a:latin typeface="+mj-lt"/>
              </a:rPr>
              <a:t>at </a:t>
            </a:r>
            <a:r>
              <a:rPr lang="en-US" sz="1600" dirty="0">
                <a:latin typeface="+mj-lt"/>
              </a:rPr>
              <a:t>a disadvantage relative to </a:t>
            </a:r>
            <a:r>
              <a:rPr lang="en-US" sz="1600" dirty="0" smtClean="0">
                <a:latin typeface="+mj-lt"/>
              </a:rPr>
              <a:t>others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600" noProof="1" smtClean="0">
                <a:latin typeface="+mj-lt"/>
                <a:cs typeface="Arial" charset="0"/>
              </a:rPr>
              <a:t> What do your competitors do better than you?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>
                <a:latin typeface="+mj-lt"/>
                <a:cs typeface="Arial" charset="0"/>
              </a:rPr>
              <a:t> </a:t>
            </a:r>
            <a:r>
              <a:rPr lang="en-US" sz="1600" noProof="1" smtClean="0">
                <a:latin typeface="+mj-lt"/>
                <a:cs typeface="Arial" charset="0"/>
              </a:rPr>
              <a:t>What do others perceive as your weaknesses?</a:t>
            </a:r>
            <a:endParaRPr lang="en-US" sz="1600" noProof="1">
              <a:latin typeface="+mj-lt"/>
              <a:cs typeface="Arial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681662" y="4079116"/>
            <a:ext cx="48006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600" dirty="0" smtClean="0">
                <a:latin typeface="+mj-lt"/>
              </a:rPr>
              <a:t> What </a:t>
            </a:r>
            <a:r>
              <a:rPr lang="en-US" sz="1600" dirty="0">
                <a:latin typeface="+mj-lt"/>
              </a:rPr>
              <a:t>are the elements in the environment that could cause trouble for your business?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600" noProof="1" smtClean="0">
                <a:latin typeface="+mj-lt"/>
                <a:cs typeface="Arial" charset="0"/>
              </a:rPr>
              <a:t> What </a:t>
            </a:r>
            <a:r>
              <a:rPr lang="en-US" sz="1600" noProof="1">
                <a:latin typeface="+mj-lt"/>
                <a:cs typeface="Arial" charset="0"/>
              </a:rPr>
              <a:t>trends or conditions may negatively impact you</a:t>
            </a:r>
            <a:r>
              <a:rPr lang="en-US" sz="1600" noProof="1" smtClean="0">
                <a:latin typeface="+mj-lt"/>
                <a:cs typeface="Arial" charset="0"/>
              </a:rPr>
              <a:t>?</a:t>
            </a:r>
            <a:endParaRPr lang="en-US" sz="1600" noProof="1">
              <a:latin typeface="+mj-lt"/>
              <a:cs typeface="Arial" charset="0"/>
            </a:endParaRPr>
          </a:p>
        </p:txBody>
      </p:sp>
      <p:sp>
        <p:nvSpPr>
          <p:cNvPr id="46" name="TextBox 16"/>
          <p:cNvSpPr txBox="1">
            <a:spLocks noChangeArrowheads="1"/>
          </p:cNvSpPr>
          <p:nvPr/>
        </p:nvSpPr>
        <p:spPr bwMode="auto">
          <a:xfrm>
            <a:off x="500060" y="4064472"/>
            <a:ext cx="4800602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600" noProof="1" smtClean="0">
                <a:latin typeface="+mj-lt"/>
                <a:cs typeface="Arial" charset="0"/>
              </a:rPr>
              <a:t> </a:t>
            </a:r>
            <a:r>
              <a:rPr lang="en-US" sz="1600" noProof="1" smtClean="0">
                <a:latin typeface="+mj-lt"/>
              </a:rPr>
              <a:t>What are the elements your business could </a:t>
            </a:r>
            <a:r>
              <a:rPr lang="en-US" sz="1600" dirty="0" smtClean="0">
                <a:latin typeface="+mj-lt"/>
              </a:rPr>
              <a:t>could </a:t>
            </a:r>
            <a:r>
              <a:rPr lang="en-US" sz="1600" dirty="0">
                <a:latin typeface="+mj-lt"/>
              </a:rPr>
              <a:t>exploit to its </a:t>
            </a:r>
            <a:r>
              <a:rPr lang="en-US" sz="1600" dirty="0" smtClean="0">
                <a:latin typeface="+mj-lt"/>
              </a:rPr>
              <a:t>advantage?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What trends, conditions that may positively impact you?</a:t>
            </a:r>
          </a:p>
          <a:p>
            <a:pPr>
              <a:spcBef>
                <a:spcPct val="20000"/>
              </a:spcBef>
            </a:pPr>
            <a:endParaRPr lang="en-US" sz="1600" noProof="1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8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2400" y="873313"/>
            <a:ext cx="5094144" cy="2311530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95000"/>
                </a:schemeClr>
              </a:gs>
              <a:gs pos="81000">
                <a:schemeClr val="bg1">
                  <a:lumMod val="75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699855" y="1569727"/>
            <a:ext cx="3351213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>
                <a:latin typeface="Calibri" pitchFamily="34" charset="0"/>
                <a:cs typeface="Arial" charset="0"/>
              </a:rPr>
              <a:t>Go 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replace </a:t>
            </a:r>
            <a:r>
              <a:rPr lang="en-US" sz="1600" noProof="1">
                <a:latin typeface="Calibri" pitchFamily="34" charset="0"/>
                <a:cs typeface="Arial" charset="0"/>
              </a:rPr>
              <a:t>it with your own text. 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334000" y="873313"/>
            <a:ext cx="5334000" cy="2294824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95000"/>
                </a:schemeClr>
              </a:gs>
              <a:gs pos="81000">
                <a:schemeClr val="bg1">
                  <a:lumMod val="75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5334000" y="3246001"/>
            <a:ext cx="5334000" cy="2484398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95000"/>
                </a:schemeClr>
              </a:gs>
              <a:gs pos="81000">
                <a:schemeClr val="bg1">
                  <a:lumMod val="75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52400" y="3274539"/>
            <a:ext cx="5094144" cy="2455860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95000"/>
                </a:schemeClr>
              </a:gs>
              <a:gs pos="81000">
                <a:schemeClr val="bg1">
                  <a:lumMod val="75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99855" y="3931487"/>
            <a:ext cx="3075469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>
                <a:latin typeface="Calibri" pitchFamily="34" charset="0"/>
                <a:cs typeface="Arial" charset="0"/>
              </a:rPr>
              <a:t>Go 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</a:t>
            </a:r>
            <a:r>
              <a:rPr lang="en-US" sz="1600" noProof="1">
                <a:latin typeface="Calibri" pitchFamily="34" charset="0"/>
                <a:cs typeface="Arial" charset="0"/>
              </a:rPr>
              <a:t>replace it with your own text.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324599" y="3935004"/>
            <a:ext cx="3075469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>
                <a:latin typeface="Calibri" pitchFamily="34" charset="0"/>
                <a:cs typeface="Arial" charset="0"/>
              </a:rPr>
              <a:t>Go 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</a:t>
            </a:r>
            <a:r>
              <a:rPr lang="en-US" sz="1600" noProof="1">
                <a:latin typeface="Calibri" pitchFamily="34" charset="0"/>
                <a:cs typeface="Arial" charset="0"/>
              </a:rPr>
              <a:t>replace it with your own text. </a:t>
            </a:r>
          </a:p>
        </p:txBody>
      </p:sp>
      <p:sp>
        <p:nvSpPr>
          <p:cNvPr id="53" name="TextBox 16"/>
          <p:cNvSpPr txBox="1">
            <a:spLocks noChangeArrowheads="1"/>
          </p:cNvSpPr>
          <p:nvPr/>
        </p:nvSpPr>
        <p:spPr bwMode="auto">
          <a:xfrm>
            <a:off x="6264042" y="1573244"/>
            <a:ext cx="3351213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>
                <a:latin typeface="Calibri" pitchFamily="34" charset="0"/>
                <a:cs typeface="Arial" charset="0"/>
              </a:rPr>
              <a:t>Go 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replace </a:t>
            </a:r>
            <a:r>
              <a:rPr lang="en-US" sz="1600" noProof="1">
                <a:latin typeface="Calibri" pitchFamily="34" charset="0"/>
                <a:cs typeface="Arial" charset="0"/>
              </a:rPr>
              <a:t>it with your own text. </a:t>
            </a:r>
          </a:p>
        </p:txBody>
      </p:sp>
      <p:sp>
        <p:nvSpPr>
          <p:cNvPr id="54" name="Block Arc 53"/>
          <p:cNvSpPr/>
          <p:nvPr/>
        </p:nvSpPr>
        <p:spPr>
          <a:xfrm>
            <a:off x="4221480" y="2148245"/>
            <a:ext cx="2103120" cy="2103120"/>
          </a:xfrm>
          <a:prstGeom prst="blockArc">
            <a:avLst>
              <a:gd name="adj1" fmla="val 10800000"/>
              <a:gd name="adj2" fmla="val 16173181"/>
              <a:gd name="adj3" fmla="val 25263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5" name="Block Arc 54"/>
          <p:cNvSpPr/>
          <p:nvPr/>
        </p:nvSpPr>
        <p:spPr>
          <a:xfrm rot="5400000">
            <a:off x="4281255" y="2148245"/>
            <a:ext cx="2103120" cy="2103120"/>
          </a:xfrm>
          <a:prstGeom prst="blockArc">
            <a:avLst>
              <a:gd name="adj1" fmla="val 10800000"/>
              <a:gd name="adj2" fmla="val 16172668"/>
              <a:gd name="adj3" fmla="val 25726"/>
            </a:avLst>
          </a:prstGeom>
          <a:gradFill flip="none" rotWithShape="1">
            <a:gsLst>
              <a:gs pos="0">
                <a:srgbClr val="FF9F3F">
                  <a:shade val="30000"/>
                  <a:satMod val="115000"/>
                </a:srgbClr>
              </a:gs>
              <a:gs pos="50000">
                <a:srgbClr val="FF9F3F">
                  <a:shade val="67500"/>
                  <a:satMod val="115000"/>
                </a:srgbClr>
              </a:gs>
              <a:gs pos="100000">
                <a:srgbClr val="FF9F3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6" name="Block Arc 55"/>
          <p:cNvSpPr/>
          <p:nvPr/>
        </p:nvSpPr>
        <p:spPr>
          <a:xfrm rot="10800000">
            <a:off x="4267201" y="2224445"/>
            <a:ext cx="2103120" cy="2103120"/>
          </a:xfrm>
          <a:prstGeom prst="blockArc">
            <a:avLst>
              <a:gd name="adj1" fmla="val 10800000"/>
              <a:gd name="adj2" fmla="val 16172668"/>
              <a:gd name="adj3" fmla="val 25726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7" name="Block Arc 56"/>
          <p:cNvSpPr/>
          <p:nvPr/>
        </p:nvSpPr>
        <p:spPr>
          <a:xfrm rot="16200000">
            <a:off x="4205055" y="2224446"/>
            <a:ext cx="2103120" cy="2103120"/>
          </a:xfrm>
          <a:prstGeom prst="blockArc">
            <a:avLst>
              <a:gd name="adj1" fmla="val 10800000"/>
              <a:gd name="adj2" fmla="val 16172668"/>
              <a:gd name="adj3" fmla="val 2572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4738455" y="2681645"/>
            <a:ext cx="1097280" cy="1097280"/>
          </a:xfrm>
          <a:prstGeom prst="ellipse">
            <a:avLst/>
          </a:prstGeom>
          <a:gradFill>
            <a:gsLst>
              <a:gs pos="0">
                <a:srgbClr val="000000"/>
              </a:gs>
              <a:gs pos="75000">
                <a:schemeClr val="tx1">
                  <a:lumMod val="50000"/>
                  <a:lumOff val="50000"/>
                </a:schemeClr>
              </a:gs>
            </a:gsLst>
            <a:lin ang="8100000" scaled="0"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SWOT</a:t>
            </a:r>
            <a:endParaRPr lang="fr-FR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500062" y="873313"/>
            <a:ext cx="2928938" cy="426552"/>
          </a:xfrm>
          <a:prstGeom prst="roundRect">
            <a:avLst/>
          </a:prstGeom>
          <a:gradFill>
            <a:gsLst>
              <a:gs pos="94000">
                <a:schemeClr val="accent5">
                  <a:lumMod val="75000"/>
                </a:schemeClr>
              </a:gs>
              <a:gs pos="44000">
                <a:srgbClr val="00B0F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+mj-lt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519436" y="873313"/>
            <a:ext cx="2730541" cy="389077"/>
          </a:xfrm>
          <a:prstGeom prst="roundRect">
            <a:avLst/>
          </a:prstGeom>
          <a:gradFill>
            <a:gsLst>
              <a:gs pos="49000">
                <a:srgbClr val="FFC000"/>
              </a:gs>
              <a:gs pos="8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73916" y="848380"/>
            <a:ext cx="1691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STRENGHTS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01513" y="838200"/>
            <a:ext cx="189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WEAKNESSES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82600" y="3250158"/>
            <a:ext cx="2946400" cy="389077"/>
          </a:xfrm>
          <a:prstGeom prst="roundRect">
            <a:avLst/>
          </a:prstGeom>
          <a:gradFill>
            <a:gsLst>
              <a:gs pos="17000">
                <a:srgbClr val="92D050"/>
              </a:gs>
              <a:gs pos="73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+mj-lt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7519436" y="3250158"/>
            <a:ext cx="2730541" cy="389077"/>
          </a:xfrm>
          <a:prstGeom prst="roundRect">
            <a:avLst/>
          </a:prstGeom>
          <a:gradFill>
            <a:gsLst>
              <a:gs pos="30000">
                <a:srgbClr val="FF7D7D"/>
              </a:gs>
              <a:gs pos="100000">
                <a:srgbClr val="CC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689346" y="3215045"/>
            <a:ext cx="1378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THREATS 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87400" y="3215045"/>
            <a:ext cx="2262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OPPORTUNITIES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78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53911" y="1371600"/>
            <a:ext cx="5218434" cy="1859002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95000"/>
                </a:schemeClr>
              </a:gs>
              <a:gs pos="78000">
                <a:schemeClr val="bg1">
                  <a:lumMod val="85000"/>
                </a:scheme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21" y="1981200"/>
            <a:ext cx="507215" cy="54448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 bwMode="auto">
          <a:xfrm>
            <a:off x="253911" y="914400"/>
            <a:ext cx="5218434" cy="4572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562599" y="914400"/>
            <a:ext cx="5105401" cy="482600"/>
          </a:xfrm>
          <a:prstGeom prst="rect">
            <a:avLst/>
          </a:prstGeom>
          <a:solidFill>
            <a:srgbClr val="FF9F3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562600" y="3322598"/>
            <a:ext cx="5105400" cy="45720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53911" y="3322598"/>
            <a:ext cx="5218434" cy="45720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7101" y="914400"/>
            <a:ext cx="1691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STRENGHTS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47" name="TextBox 16"/>
          <p:cNvSpPr txBox="1">
            <a:spLocks noChangeArrowheads="1"/>
          </p:cNvSpPr>
          <p:nvPr/>
        </p:nvSpPr>
        <p:spPr bwMode="auto">
          <a:xfrm>
            <a:off x="1336353" y="1783682"/>
            <a:ext cx="3351213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>
                <a:latin typeface="Calibri" pitchFamily="34" charset="0"/>
                <a:cs typeface="Arial" charset="0"/>
              </a:rPr>
              <a:t>Go 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replace </a:t>
            </a:r>
            <a:r>
              <a:rPr lang="en-US" sz="1600" noProof="1">
                <a:latin typeface="Calibri" pitchFamily="34" charset="0"/>
                <a:cs typeface="Arial" charset="0"/>
              </a:rPr>
              <a:t>it with your own text. </a:t>
            </a:r>
          </a:p>
        </p:txBody>
      </p:sp>
      <p:sp>
        <p:nvSpPr>
          <p:cNvPr id="48" name="Arc 47"/>
          <p:cNvSpPr/>
          <p:nvPr/>
        </p:nvSpPr>
        <p:spPr>
          <a:xfrm>
            <a:off x="-381000" y="1600200"/>
            <a:ext cx="1295400" cy="1304926"/>
          </a:xfrm>
          <a:prstGeom prst="arc">
            <a:avLst>
              <a:gd name="adj1" fmla="val 15969799"/>
              <a:gd name="adj2" fmla="val 5597925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 bwMode="auto">
          <a:xfrm>
            <a:off x="5562600" y="1371600"/>
            <a:ext cx="5105400" cy="1859002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95000"/>
                </a:schemeClr>
              </a:gs>
              <a:gs pos="78000">
                <a:schemeClr val="bg1">
                  <a:lumMod val="85000"/>
                </a:scheme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5562600" y="3779798"/>
            <a:ext cx="5105400" cy="1859002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95000"/>
                </a:schemeClr>
              </a:gs>
              <a:gs pos="78000">
                <a:schemeClr val="bg1">
                  <a:lumMod val="85000"/>
                </a:scheme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231132" y="3779798"/>
            <a:ext cx="5241213" cy="1859002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95000"/>
                </a:schemeClr>
              </a:gs>
              <a:gs pos="78000">
                <a:schemeClr val="bg1">
                  <a:lumMod val="85000"/>
                </a:scheme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837935" y="914400"/>
            <a:ext cx="189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WEAKNESSES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7" name="TextBox 16"/>
          <p:cNvSpPr txBox="1">
            <a:spLocks noChangeArrowheads="1"/>
          </p:cNvSpPr>
          <p:nvPr/>
        </p:nvSpPr>
        <p:spPr bwMode="auto">
          <a:xfrm>
            <a:off x="6693132" y="1787199"/>
            <a:ext cx="3351213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>
                <a:latin typeface="Calibri" pitchFamily="34" charset="0"/>
                <a:cs typeface="Arial" charset="0"/>
              </a:rPr>
              <a:t>Go 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replace </a:t>
            </a:r>
            <a:r>
              <a:rPr lang="en-US" sz="1600" noProof="1">
                <a:latin typeface="Calibri" pitchFamily="34" charset="0"/>
                <a:cs typeface="Arial" charset="0"/>
              </a:rPr>
              <a:t>it with your own text. 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45" y="4343400"/>
            <a:ext cx="539414" cy="469715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5853345" y="3348335"/>
            <a:ext cx="1309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THREATS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0" name="Arc 59"/>
          <p:cNvSpPr/>
          <p:nvPr/>
        </p:nvSpPr>
        <p:spPr>
          <a:xfrm>
            <a:off x="4953000" y="1600200"/>
            <a:ext cx="1295400" cy="1304926"/>
          </a:xfrm>
          <a:prstGeom prst="arc">
            <a:avLst>
              <a:gd name="adj1" fmla="val 15969799"/>
              <a:gd name="adj2" fmla="val 5597925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Arc 60"/>
          <p:cNvSpPr/>
          <p:nvPr/>
        </p:nvSpPr>
        <p:spPr>
          <a:xfrm>
            <a:off x="4953000" y="4038600"/>
            <a:ext cx="1295400" cy="1304926"/>
          </a:xfrm>
          <a:prstGeom prst="arc">
            <a:avLst>
              <a:gd name="adj1" fmla="val 15969799"/>
              <a:gd name="adj2" fmla="val 5597925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56" y="1981200"/>
            <a:ext cx="558589" cy="548433"/>
          </a:xfrm>
          <a:prstGeom prst="rect">
            <a:avLst/>
          </a:prstGeom>
        </p:spPr>
      </p:pic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615344" y="3923876"/>
            <a:ext cx="3075469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>
                <a:latin typeface="Calibri" pitchFamily="34" charset="0"/>
                <a:cs typeface="Arial" charset="0"/>
              </a:rPr>
              <a:t>Go 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</a:t>
            </a:r>
            <a:r>
              <a:rPr lang="en-US" sz="1600" noProof="1">
                <a:latin typeface="Calibri" pitchFamily="34" charset="0"/>
                <a:cs typeface="Arial" charset="0"/>
              </a:rPr>
              <a:t>replace it with your own text. 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66" y="4343400"/>
            <a:ext cx="464141" cy="536271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482511" y="3352800"/>
            <a:ext cx="2262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OPPORTUNITIES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258565" y="3920359"/>
            <a:ext cx="3075469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>
                <a:latin typeface="Calibri" pitchFamily="34" charset="0"/>
                <a:cs typeface="Arial" charset="0"/>
              </a:rPr>
              <a:t>Go 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</a:t>
            </a:r>
            <a:r>
              <a:rPr lang="en-US" sz="1600" noProof="1">
                <a:latin typeface="Calibri" pitchFamily="34" charset="0"/>
                <a:cs typeface="Arial" charset="0"/>
              </a:rPr>
              <a:t>replace it with your own text. </a:t>
            </a:r>
          </a:p>
        </p:txBody>
      </p:sp>
      <p:sp>
        <p:nvSpPr>
          <p:cNvPr id="67" name="Arc 66"/>
          <p:cNvSpPr/>
          <p:nvPr/>
        </p:nvSpPr>
        <p:spPr>
          <a:xfrm>
            <a:off x="-381000" y="4038600"/>
            <a:ext cx="1295400" cy="1304926"/>
          </a:xfrm>
          <a:prstGeom prst="arc">
            <a:avLst>
              <a:gd name="adj1" fmla="val 15969799"/>
              <a:gd name="adj2" fmla="val 5597925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01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30111" y="3322598"/>
            <a:ext cx="5142234" cy="2316202"/>
          </a:xfrm>
          <a:prstGeom prst="rect">
            <a:avLst/>
          </a:prstGeom>
          <a:solidFill>
            <a:srgbClr val="B4FF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0111" y="914400"/>
            <a:ext cx="5142234" cy="23162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5638800" y="914400"/>
            <a:ext cx="5105400" cy="2316202"/>
          </a:xfrm>
          <a:prstGeom prst="rect">
            <a:avLst/>
          </a:prstGeom>
          <a:solidFill>
            <a:srgbClr val="FFD6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638800" y="3352800"/>
            <a:ext cx="5105400" cy="2286000"/>
          </a:xfrm>
          <a:prstGeom prst="rect">
            <a:avLst/>
          </a:prstGeom>
          <a:solidFill>
            <a:srgbClr val="FFB9B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691544" y="3923876"/>
            <a:ext cx="3075469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 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 Go </a:t>
            </a:r>
            <a:r>
              <a:rPr lang="en-US" sz="1600" noProof="1">
                <a:latin typeface="Calibri" pitchFamily="34" charset="0"/>
                <a:cs typeface="Arial" charset="0"/>
              </a:rPr>
              <a:t>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</a:t>
            </a:r>
            <a:r>
              <a:rPr lang="en-US" sz="1600" noProof="1">
                <a:latin typeface="Calibri" pitchFamily="34" charset="0"/>
                <a:cs typeface="Arial" charset="0"/>
              </a:rPr>
              <a:t>replace it with your own text. 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6769332" y="1787199"/>
            <a:ext cx="3670068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 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 Go </a:t>
            </a:r>
            <a:r>
              <a:rPr lang="en-US" sz="1600" noProof="1">
                <a:latin typeface="Calibri" pitchFamily="34" charset="0"/>
                <a:cs typeface="Arial" charset="0"/>
              </a:rPr>
              <a:t>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replace </a:t>
            </a:r>
            <a:r>
              <a:rPr lang="en-US" sz="1600" noProof="1">
                <a:latin typeface="Calibri" pitchFamily="34" charset="0"/>
                <a:cs typeface="Arial" charset="0"/>
              </a:rPr>
              <a:t>it with your own text.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21" y="1981200"/>
            <a:ext cx="507215" cy="5444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556" y="1981200"/>
            <a:ext cx="558589" cy="5484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545" y="4343400"/>
            <a:ext cx="539414" cy="469715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330111" y="914400"/>
            <a:ext cx="5142233" cy="461665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638799" y="914400"/>
            <a:ext cx="5105401" cy="482600"/>
          </a:xfrm>
          <a:prstGeom prst="rect">
            <a:avLst/>
          </a:prstGeom>
          <a:solidFill>
            <a:srgbClr val="FF9F3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638800" y="3322597"/>
            <a:ext cx="5105400" cy="431801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30111" y="3322598"/>
            <a:ext cx="5142233" cy="43180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6" y="4343400"/>
            <a:ext cx="464141" cy="536271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543301" y="914400"/>
            <a:ext cx="1691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STRENGHTS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14135" y="914400"/>
            <a:ext cx="189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WEAKNESSES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05674" y="3348335"/>
            <a:ext cx="1309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THREATS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8711" y="3352800"/>
            <a:ext cx="2262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OPPORTUNITIES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334765" y="3920359"/>
            <a:ext cx="3770635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 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 Go </a:t>
            </a:r>
            <a:r>
              <a:rPr lang="en-US" sz="1600" noProof="1">
                <a:latin typeface="Calibri" pitchFamily="34" charset="0"/>
                <a:cs typeface="Arial" charset="0"/>
              </a:rPr>
              <a:t>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</a:t>
            </a:r>
            <a:r>
              <a:rPr lang="en-US" sz="1600" noProof="1">
                <a:latin typeface="Calibri" pitchFamily="34" charset="0"/>
                <a:cs typeface="Arial" charset="0"/>
              </a:rPr>
              <a:t>replace it with your own text. </a:t>
            </a:r>
          </a:p>
        </p:txBody>
      </p:sp>
      <p:sp>
        <p:nvSpPr>
          <p:cNvPr id="40" name="TextBox 16"/>
          <p:cNvSpPr txBox="1">
            <a:spLocks noChangeArrowheads="1"/>
          </p:cNvSpPr>
          <p:nvPr/>
        </p:nvSpPr>
        <p:spPr bwMode="auto">
          <a:xfrm>
            <a:off x="1412553" y="1783682"/>
            <a:ext cx="3845247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 This </a:t>
            </a:r>
            <a:r>
              <a:rPr lang="en-US" sz="1600" noProof="1">
                <a:latin typeface="Calibri" pitchFamily="34" charset="0"/>
                <a:cs typeface="Arial" charset="0"/>
              </a:rPr>
              <a:t>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600" noProof="1" smtClean="0">
                <a:latin typeface="Calibri" pitchFamily="34" charset="0"/>
                <a:cs typeface="Arial" charset="0"/>
              </a:rPr>
              <a:t> Go </a:t>
            </a:r>
            <a:r>
              <a:rPr lang="en-US" sz="1600" noProof="1">
                <a:latin typeface="Calibri" pitchFamily="34" charset="0"/>
                <a:cs typeface="Arial" charset="0"/>
              </a:rPr>
              <a:t>ahead </a:t>
            </a:r>
            <a:r>
              <a:rPr lang="en-US" sz="1600" noProof="1" smtClean="0">
                <a:latin typeface="Calibri" pitchFamily="34" charset="0"/>
                <a:cs typeface="Arial" charset="0"/>
              </a:rPr>
              <a:t>and replace </a:t>
            </a:r>
            <a:r>
              <a:rPr lang="en-US" sz="1600" noProof="1">
                <a:latin typeface="Calibri" pitchFamily="34" charset="0"/>
                <a:cs typeface="Arial" charset="0"/>
              </a:rPr>
              <a:t>it with your own text. </a:t>
            </a:r>
          </a:p>
        </p:txBody>
      </p:sp>
      <p:sp>
        <p:nvSpPr>
          <p:cNvPr id="2" name="Arc 1"/>
          <p:cNvSpPr/>
          <p:nvPr/>
        </p:nvSpPr>
        <p:spPr>
          <a:xfrm>
            <a:off x="-304800" y="1600200"/>
            <a:ext cx="1295400" cy="1304926"/>
          </a:xfrm>
          <a:prstGeom prst="arc">
            <a:avLst>
              <a:gd name="adj1" fmla="val 15969799"/>
              <a:gd name="adj2" fmla="val 5597925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rc 32"/>
          <p:cNvSpPr/>
          <p:nvPr/>
        </p:nvSpPr>
        <p:spPr>
          <a:xfrm>
            <a:off x="5029200" y="1600200"/>
            <a:ext cx="1295400" cy="1304926"/>
          </a:xfrm>
          <a:prstGeom prst="arc">
            <a:avLst>
              <a:gd name="adj1" fmla="val 15969799"/>
              <a:gd name="adj2" fmla="val 5597925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Arc 40"/>
          <p:cNvSpPr/>
          <p:nvPr/>
        </p:nvSpPr>
        <p:spPr>
          <a:xfrm>
            <a:off x="5029200" y="4038600"/>
            <a:ext cx="1295400" cy="1304926"/>
          </a:xfrm>
          <a:prstGeom prst="arc">
            <a:avLst>
              <a:gd name="adj1" fmla="val 15969799"/>
              <a:gd name="adj2" fmla="val 5597925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Arc 41"/>
          <p:cNvSpPr/>
          <p:nvPr/>
        </p:nvSpPr>
        <p:spPr>
          <a:xfrm>
            <a:off x="-228600" y="4038600"/>
            <a:ext cx="1295400" cy="1304926"/>
          </a:xfrm>
          <a:prstGeom prst="arc">
            <a:avLst>
              <a:gd name="adj1" fmla="val 15969799"/>
              <a:gd name="adj2" fmla="val 5597925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471</Words>
  <Application>Microsoft Office PowerPoint</Application>
  <PresentationFormat>Custom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Clemence</dc:creator>
  <cp:lastModifiedBy>aclepers</cp:lastModifiedBy>
  <cp:revision>55</cp:revision>
  <dcterms:created xsi:type="dcterms:W3CDTF">2006-08-16T00:00:00Z</dcterms:created>
  <dcterms:modified xsi:type="dcterms:W3CDTF">2014-08-29T07:21:29Z</dcterms:modified>
</cp:coreProperties>
</file>